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4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1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095719-4F29-4708-99B1-6E39BCC65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2404" y="1300541"/>
            <a:ext cx="798266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 PRINCIPI FONDAMENTALI NELLA COSTITUZONE ITALIANA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23074CC-4670-4127-9A9C-DA04298F9F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046093" y="5213767"/>
            <a:ext cx="9985106" cy="343692"/>
          </a:xfrm>
          <a:prstGeom prst="rect">
            <a:avLst/>
          </a:prstGeom>
          <a:solidFill>
            <a:srgbClr val="3C404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THE FUNDAMENTAL PRINCIPLES IN THE ITALIAN CONSTITUTION</a:t>
            </a:r>
            <a:r>
              <a:rPr kumimoji="0" lang="it-IT" altLang="it-IT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</a:t>
            </a:r>
          </a:p>
        </p:txBody>
      </p:sp>
      <p:pic>
        <p:nvPicPr>
          <p:cNvPr id="13315" name="Picture 3" descr="La Costituzione Italiana | Il Parlamentare">
            <a:extLst>
              <a:ext uri="{FF2B5EF4-FFF2-40B4-BE49-F238E27FC236}">
                <a16:creationId xmlns:a16="http://schemas.microsoft.com/office/drawing/2014/main" id="{C08E82A8-8EFA-433C-826A-5AA82D569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106" y="2812113"/>
            <a:ext cx="3473064" cy="19505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47245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377BB-0B6A-4D16-95D2-9CC2EBBD0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8035" y="1540189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Artt. 8: Tutte le confessioni</a:t>
            </a:r>
          </a:p>
          <a:p>
            <a:pPr marL="0" indent="0">
              <a:buNone/>
            </a:pPr>
            <a:r>
              <a:rPr lang="it-IT" sz="2800" dirty="0"/>
              <a:t> religiose sono libere</a:t>
            </a:r>
          </a:p>
          <a:p>
            <a:pPr marL="0" indent="0">
              <a:buNone/>
            </a:pPr>
            <a:r>
              <a:rPr lang="it-IT" sz="2800" dirty="0">
                <a:latin typeface="Georgia" panose="02040502050405020303" pitchFamily="18" charset="0"/>
              </a:rPr>
              <a:t>          </a:t>
            </a:r>
          </a:p>
          <a:p>
            <a:pPr marL="0" indent="0">
              <a:buNone/>
            </a:pPr>
            <a:r>
              <a:rPr lang="it-IT" sz="2800" dirty="0">
                <a:latin typeface="Georgia" panose="02040502050405020303" pitchFamily="18" charset="0"/>
              </a:rPr>
              <a:t>									</a:t>
            </a:r>
          </a:p>
          <a:p>
            <a:pPr marL="0" indent="0">
              <a:buNone/>
            </a:pPr>
            <a:r>
              <a:rPr lang="it-IT" sz="2800" dirty="0">
                <a:latin typeface="Georgia" panose="02040502050405020303" pitchFamily="18" charset="0"/>
              </a:rPr>
              <a:t>										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All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religious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confessions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											are free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8197" name="Picture 5" descr="FiscoOggi.it - Confessioni religiose: le modalità per dedurre le erogazioni  liberali">
            <a:extLst>
              <a:ext uri="{FF2B5EF4-FFF2-40B4-BE49-F238E27FC236}">
                <a16:creationId xmlns:a16="http://schemas.microsoft.com/office/drawing/2014/main" id="{4DA1943D-A193-48DA-A14A-DC95D2D86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035" y="3429000"/>
            <a:ext cx="3187118" cy="27469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Cofpas: il rito funebre nelle varie confessioni religiose – Cofpas.it">
            <a:extLst>
              <a:ext uri="{FF2B5EF4-FFF2-40B4-BE49-F238E27FC236}">
                <a16:creationId xmlns:a16="http://schemas.microsoft.com/office/drawing/2014/main" id="{7405821D-1ECD-4742-8AA6-F423CC1F3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350" y="925537"/>
            <a:ext cx="3772285" cy="21321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07055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1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4E6EEC-434A-4E9C-9AA9-DA178A366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063" y="1076955"/>
            <a:ext cx="9729497" cy="5332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Artt. 9: L’Italia promuove la cultura e la ricerca scientifica</a:t>
            </a:r>
          </a:p>
          <a:p>
            <a:pPr marL="0" indent="0">
              <a:buNone/>
            </a:pPr>
            <a:r>
              <a:rPr lang="it-IT" sz="2800" dirty="0"/>
              <a:t>           </a:t>
            </a:r>
          </a:p>
          <a:p>
            <a:pPr marL="0" indent="0">
              <a:buNone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							</a:t>
            </a:r>
          </a:p>
          <a:p>
            <a:pPr marL="0" indent="0">
              <a:buNone/>
            </a:pPr>
            <a:r>
              <a:rPr lang="it-IT" altLang="it-IT" sz="2800" dirty="0">
                <a:solidFill>
                  <a:srgbClr val="E8EAED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										</a:t>
            </a:r>
          </a:p>
          <a:p>
            <a:pPr marL="0" indent="0">
              <a:buNone/>
            </a:pP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									</a:t>
            </a:r>
          </a:p>
          <a:p>
            <a:pPr marL="0" indent="0">
              <a:buNone/>
            </a:pPr>
            <a:endParaRPr kumimoji="0" lang="it-IT" altLang="it-IT" sz="2800" b="0" i="1" u="none" strike="noStrike" cap="none" normalizeH="0" baseline="0" dirty="0">
              <a:ln>
                <a:noFill/>
              </a:ln>
              <a:solidFill>
                <a:srgbClr val="E8EAED"/>
              </a:solidFill>
              <a:effectLst/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Italy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promotes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 culture and 	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scientific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research</a:t>
            </a:r>
            <a:endParaRPr kumimoji="0" lang="it-IT" altLang="it-IT" sz="2800" b="0" i="1" u="none" strike="noStrike" cap="none" normalizeH="0" baseline="0" dirty="0">
              <a:ln>
                <a:noFill/>
              </a:ln>
              <a:solidFill>
                <a:srgbClr val="DDDDDD"/>
              </a:solidFill>
              <a:effectLst/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9220" name="Picture 4" descr="Ricerca scientifica: definizione e vari campi di applicazione">
            <a:extLst>
              <a:ext uri="{FF2B5EF4-FFF2-40B4-BE49-F238E27FC236}">
                <a16:creationId xmlns:a16="http://schemas.microsoft.com/office/drawing/2014/main" id="{F3D118AE-90B3-4862-A7BD-AD722E330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542" y="2823438"/>
            <a:ext cx="4774706" cy="27335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Cultura, servizio essenziale - Formiche.net">
            <a:extLst>
              <a:ext uri="{FF2B5EF4-FFF2-40B4-BE49-F238E27FC236}">
                <a16:creationId xmlns:a16="http://schemas.microsoft.com/office/drawing/2014/main" id="{BBD079E9-D0A7-4F0B-888B-1C704DED0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499" y="2024110"/>
            <a:ext cx="4045054" cy="19661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67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3B1EC4-F836-45A3-B106-1248B4480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648" y="1355000"/>
            <a:ext cx="9485420" cy="4435876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Artt. 10: L’Italia riconosce il diritto</a:t>
            </a:r>
          </a:p>
          <a:p>
            <a:pPr marL="0" indent="0">
              <a:buNone/>
            </a:pPr>
            <a:r>
              <a:rPr lang="it-IT" sz="2800" dirty="0"/>
              <a:t> di asilo allo straniero</a:t>
            </a:r>
          </a:p>
          <a:p>
            <a:pPr marL="0" indent="0">
              <a:buNone/>
            </a:pPr>
            <a:r>
              <a:rPr lang="it-IT" sz="2800" dirty="0"/>
              <a:t>            </a:t>
            </a:r>
          </a:p>
          <a:p>
            <a:pPr marL="0" indent="0">
              <a:buNone/>
            </a:pPr>
            <a:r>
              <a:rPr lang="it-IT" sz="2800" dirty="0"/>
              <a:t>			 </a:t>
            </a:r>
          </a:p>
          <a:p>
            <a:pPr marL="0" indent="0">
              <a:buNone/>
            </a:pPr>
            <a:endParaRPr kumimoji="0" lang="it-IT" altLang="it-IT" sz="2800" b="0" i="1" u="none" strike="noStrike" cap="none" normalizeH="0" baseline="0" dirty="0">
              <a:ln>
                <a:noFill/>
              </a:ln>
              <a:solidFill>
                <a:srgbClr val="E8EAED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it-IT" altLang="it-IT" sz="2800" i="1" dirty="0">
                <a:solidFill>
                  <a:srgbClr val="E8EAED"/>
                </a:solidFill>
                <a:latin typeface="Georgia" panose="02040502050405020303" pitchFamily="18" charset="0"/>
              </a:rPr>
              <a:t>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Italy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recognizes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the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right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of 				                                 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asylum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to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foreigner</a:t>
            </a:r>
            <a:endParaRPr kumimoji="0" lang="it-IT" altLang="it-IT" sz="2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0243" name="Picture 3" descr="Presentazione Report 2019 &quot;Il diritto di Asilo&quot; - Kemay">
            <a:extLst>
              <a:ext uri="{FF2B5EF4-FFF2-40B4-BE49-F238E27FC236}">
                <a16:creationId xmlns:a16="http://schemas.microsoft.com/office/drawing/2014/main" id="{4A9E6B11-186F-47C2-86CD-E552620A7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51" y="2095314"/>
            <a:ext cx="4317561" cy="18629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Liberainformazione Il diritto di asilo e le convenzioni internazionali |  Liberainformazione">
            <a:extLst>
              <a:ext uri="{FF2B5EF4-FFF2-40B4-BE49-F238E27FC236}">
                <a16:creationId xmlns:a16="http://schemas.microsoft.com/office/drawing/2014/main" id="{9D9EB189-9DCB-467A-8C2F-D683C9F9D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879" y="3355619"/>
            <a:ext cx="3652886" cy="24352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09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4F8EB8-0B10-4E0C-BA0F-3CD96A8AC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46" y="1307977"/>
            <a:ext cx="9448908" cy="5101700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Artt. 11: L’Italia ripudia la guerra</a:t>
            </a:r>
          </a:p>
          <a:p>
            <a:pPr marL="0" indent="0">
              <a:buNone/>
            </a:pPr>
            <a:r>
              <a:rPr lang="it-IT" sz="2800" dirty="0"/>
              <a:t> come strumento si offesa</a:t>
            </a:r>
          </a:p>
          <a:p>
            <a:pPr marL="0" indent="0">
              <a:buNone/>
            </a:pPr>
            <a:r>
              <a:rPr lang="it-IT" sz="2800" dirty="0"/>
              <a:t>           </a:t>
            </a:r>
          </a:p>
          <a:p>
            <a:pPr marL="0" indent="0">
              <a:buNone/>
            </a:pPr>
            <a:r>
              <a:rPr lang="it-IT" sz="2800" dirty="0"/>
              <a:t>			  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/>
              <a:t> 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Italy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repudiates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war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as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an 	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instrument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of 	offense</a:t>
            </a:r>
            <a:endParaRPr kumimoji="0" lang="it-IT" altLang="it-IT" sz="2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11267" name="Picture 3" descr="L'ITALIA RIPUDIA LA GUERRA - di Umberto Spurio">
            <a:extLst>
              <a:ext uri="{FF2B5EF4-FFF2-40B4-BE49-F238E27FC236}">
                <a16:creationId xmlns:a16="http://schemas.microsoft.com/office/drawing/2014/main" id="{00465E4A-5928-484D-B8D3-A67BA55B7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44" y="3196193"/>
            <a:ext cx="4842593" cy="23538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L'Italia ripudia ogni tipo di guerra! – Blog degli Amici di Pino Masciari">
            <a:extLst>
              <a:ext uri="{FF2B5EF4-FFF2-40B4-BE49-F238E27FC236}">
                <a16:creationId xmlns:a16="http://schemas.microsoft.com/office/drawing/2014/main" id="{BB597352-3096-42DA-8BAB-3FBE4FAF9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242" y="1018157"/>
            <a:ext cx="3536649" cy="26305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1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4D103A-6C16-423A-8DE9-4F0930BD4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1263587"/>
            <a:ext cx="10679837" cy="5332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Artt. 12: La bandiera italiana è</a:t>
            </a:r>
          </a:p>
          <a:p>
            <a:pPr marL="0" indent="0">
              <a:buNone/>
            </a:pPr>
            <a:r>
              <a:rPr lang="it-IT" sz="2800" dirty="0"/>
              <a:t> il tricolore verde, bianco e rosso</a:t>
            </a:r>
          </a:p>
          <a:p>
            <a:pPr marL="0" indent="0">
              <a:buNone/>
            </a:pPr>
            <a:r>
              <a:rPr lang="it-IT" sz="2800" dirty="0"/>
              <a:t>           </a:t>
            </a:r>
          </a:p>
          <a:p>
            <a:pPr marL="0" indent="0">
              <a:buNone/>
            </a:pPr>
            <a:r>
              <a:rPr lang="it-IT" sz="2800" dirty="0"/>
              <a:t>		 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/>
              <a:t>											</a:t>
            </a:r>
            <a:r>
              <a:rPr lang="en-US" sz="2800" b="0" i="1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The Italian flag is the green, 												white and red tricolor</a:t>
            </a:r>
            <a:endParaRPr lang="it-IT" sz="2800" i="1" dirty="0">
              <a:latin typeface="Georgia" panose="02040502050405020303" pitchFamily="18" charset="0"/>
            </a:endParaRPr>
          </a:p>
        </p:txBody>
      </p:sp>
      <p:pic>
        <p:nvPicPr>
          <p:cNvPr id="14338" name="Picture 2" descr="FESTA DELLA REPUBBLICA: significato della bandiera italiana » ILMETEO.it">
            <a:extLst>
              <a:ext uri="{FF2B5EF4-FFF2-40B4-BE49-F238E27FC236}">
                <a16:creationId xmlns:a16="http://schemas.microsoft.com/office/drawing/2014/main" id="{C71A5B34-B148-4E22-BB02-C83DED52A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414" y="822849"/>
            <a:ext cx="4292076" cy="28613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Marchio Bandiera Italiana - Storia ed evoluzione">
            <a:extLst>
              <a:ext uri="{FF2B5EF4-FFF2-40B4-BE49-F238E27FC236}">
                <a16:creationId xmlns:a16="http://schemas.microsoft.com/office/drawing/2014/main" id="{B2805EA5-08D0-415B-8933-DB48D2DDA5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7" t="15409" r="6463" b="37530"/>
          <a:stretch/>
        </p:blipFill>
        <p:spPr bwMode="auto">
          <a:xfrm>
            <a:off x="1296510" y="3383128"/>
            <a:ext cx="3400147" cy="22112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052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41E7EB-5693-4D7C-91F5-7F3416BD8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4610" y="1390661"/>
            <a:ext cx="4322780" cy="1186822"/>
          </a:xfrm>
        </p:spPr>
        <p:txBody>
          <a:bodyPr>
            <a:noAutofit/>
          </a:bodyPr>
          <a:lstStyle/>
          <a:p>
            <a:pPr algn="ctr"/>
            <a:r>
              <a:rPr lang="it-IT" sz="6600" dirty="0"/>
              <a:t>THE END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D0F92E-6257-41BB-BBE8-4791BB90A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3429000"/>
            <a:ext cx="8915400" cy="3777622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POWERPOINT REALIZZATO DA: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Pagliarulo Nicolas</a:t>
            </a:r>
          </a:p>
          <a:p>
            <a:pPr marL="0" indent="0" algn="ctr">
              <a:buNone/>
            </a:pPr>
            <a:r>
              <a:rPr lang="it-IT" dirty="0"/>
              <a:t>Lepore Daniele</a:t>
            </a:r>
          </a:p>
          <a:p>
            <a:pPr marL="0" indent="0" algn="ctr">
              <a:buNone/>
            </a:pPr>
            <a:r>
              <a:rPr lang="it-IT" dirty="0"/>
              <a:t>Madio Nicolò </a:t>
            </a:r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106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01D8EA-C4FD-4BB5-A21E-4EE90E6C3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774" y="386060"/>
            <a:ext cx="10520038" cy="59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	</a:t>
            </a:r>
          </a:p>
          <a:p>
            <a:pPr marL="0" indent="0">
              <a:buNone/>
            </a:pPr>
            <a:r>
              <a:rPr lang="it-IT" sz="2800" dirty="0"/>
              <a:t>		I principi fondamentali sono gli </a:t>
            </a:r>
          </a:p>
          <a:p>
            <a:pPr marL="0" indent="0">
              <a:buNone/>
            </a:pPr>
            <a:r>
              <a:rPr lang="it-IT" sz="2800" dirty="0"/>
              <a:t>		obbiettivi più importanti che la </a:t>
            </a:r>
          </a:p>
          <a:p>
            <a:pPr marL="0" indent="0">
              <a:buNone/>
            </a:pPr>
            <a:r>
              <a:rPr lang="it-IT" sz="2800" dirty="0"/>
              <a:t>		nostra repubblica intende conseguire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altLang="it-IT" sz="2800" i="1" dirty="0">
              <a:solidFill>
                <a:srgbClr val="E8EAED"/>
              </a:solidFill>
              <a:latin typeface="Georgia" panose="02040502050405020303" pitchFamily="18" charset="0"/>
              <a:ea typeface="Gadugi" panose="020B0502040204020203" pitchFamily="34" charset="0"/>
            </a:endParaRPr>
          </a:p>
          <a:p>
            <a:pPr marL="0" indent="0">
              <a:buNone/>
            </a:pPr>
            <a:r>
              <a:rPr lang="it-IT" altLang="it-IT" sz="2800" i="1" dirty="0">
                <a:solidFill>
                  <a:srgbClr val="E8EAED"/>
                </a:solidFill>
                <a:latin typeface="Georgia" panose="02040502050405020303" pitchFamily="18" charset="0"/>
                <a:ea typeface="Gadugi" panose="020B0502040204020203" pitchFamily="34" charset="0"/>
              </a:rPr>
              <a:t>												The </a:t>
            </a:r>
            <a:r>
              <a:rPr lang="it-IT" altLang="it-IT" sz="2800" i="1" dirty="0" err="1">
                <a:solidFill>
                  <a:srgbClr val="E8EAED"/>
                </a:solidFill>
                <a:latin typeface="Georgia" panose="02040502050405020303" pitchFamily="18" charset="0"/>
                <a:ea typeface="Gadugi" panose="020B0502040204020203" pitchFamily="34" charset="0"/>
              </a:rPr>
              <a:t>Fundamental</a:t>
            </a:r>
            <a:r>
              <a:rPr lang="it-IT" altLang="it-IT" sz="2800" i="1" dirty="0">
                <a:solidFill>
                  <a:srgbClr val="E8EAED"/>
                </a:solidFill>
                <a:latin typeface="Georgia" panose="02040502050405020303" pitchFamily="18" charset="0"/>
                <a:ea typeface="Gadugi" panose="020B0502040204020203" pitchFamily="34" charset="0"/>
              </a:rPr>
              <a:t>  																</a:t>
            </a:r>
            <a:r>
              <a:rPr lang="it-IT" altLang="it-IT" sz="2800" i="1" dirty="0" err="1">
                <a:solidFill>
                  <a:srgbClr val="E8EAED"/>
                </a:solidFill>
                <a:latin typeface="Georgia" panose="02040502050405020303" pitchFamily="18" charset="0"/>
                <a:ea typeface="Gadugi" panose="020B0502040204020203" pitchFamily="34" charset="0"/>
              </a:rPr>
              <a:t>Principles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 are 																	the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most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important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objectives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 												</a:t>
            </a:r>
            <a:r>
              <a:rPr lang="it-IT" altLang="it-IT" sz="2800" i="1" dirty="0" err="1">
                <a:solidFill>
                  <a:srgbClr val="E8EAED"/>
                </a:solidFill>
                <a:latin typeface="Georgia" panose="02040502050405020303" pitchFamily="18" charset="0"/>
                <a:ea typeface="Gadugi" panose="020B0502040204020203" pitchFamily="34" charset="0"/>
              </a:rPr>
              <a:t>t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hat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our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republic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intends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 to 			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ea typeface="Gadugi" panose="020B0502040204020203" pitchFamily="34" charset="0"/>
              </a:rPr>
              <a:t>achieve</a:t>
            </a:r>
            <a:endParaRPr lang="it-IT" sz="2800" i="1" dirty="0">
              <a:latin typeface="Georgia" panose="02040502050405020303" pitchFamily="18" charset="0"/>
              <a:ea typeface="Gadugi" panose="020B0502040204020203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439B677-B8A8-40C5-80D7-8D18D565E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228" y="2957512"/>
            <a:ext cx="4582842" cy="24933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84757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B6A3B5-DE2D-4B7C-A0C6-E3E50FF67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8086" y="848843"/>
            <a:ext cx="10034302" cy="56673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/>
              <a:t>Artt. 1 L’Italia è una repubblica</a:t>
            </a:r>
          </a:p>
          <a:p>
            <a:pPr marL="0" indent="0">
              <a:buNone/>
            </a:pPr>
            <a:r>
              <a:rPr lang="it-IT" sz="2800" dirty="0"/>
              <a:t> fondata sul lavoro</a:t>
            </a:r>
          </a:p>
          <a:p>
            <a:pPr marL="0" indent="0">
              <a:buNone/>
            </a:pPr>
            <a:r>
              <a:rPr lang="it-IT" sz="2800" dirty="0"/>
              <a:t>            </a:t>
            </a:r>
            <a:br>
              <a:rPr lang="en-US" sz="2800" dirty="0"/>
            </a:br>
            <a:r>
              <a:rPr lang="en-US" sz="2800" dirty="0"/>
              <a:t>        </a:t>
            </a:r>
          </a:p>
          <a:p>
            <a:pPr marL="0" indent="0">
              <a:buNone/>
            </a:pPr>
            <a:endParaRPr lang="en-US" sz="2800" b="0" i="1" dirty="0">
              <a:solidFill>
                <a:srgbClr val="E8EAED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800" i="1" dirty="0">
                <a:solidFill>
                  <a:srgbClr val="E8EAED"/>
                </a:solidFill>
                <a:latin typeface="Georgia" panose="02040502050405020303" pitchFamily="18" charset="0"/>
              </a:rPr>
              <a:t>											</a:t>
            </a:r>
            <a:r>
              <a:rPr lang="en-US" sz="2800" b="0" i="1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Italy is a republic</a:t>
            </a:r>
          </a:p>
          <a:p>
            <a:pPr marL="0" indent="0">
              <a:buNone/>
            </a:pPr>
            <a:r>
              <a:rPr lang="en-US" sz="2800" i="1" dirty="0">
                <a:solidFill>
                  <a:srgbClr val="E8EAED"/>
                </a:solidFill>
                <a:latin typeface="Georgia" panose="02040502050405020303" pitchFamily="18" charset="0"/>
              </a:rPr>
              <a:t>											</a:t>
            </a:r>
            <a:r>
              <a:rPr lang="en-US" sz="2800" b="0" i="1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founded</a:t>
            </a:r>
            <a:r>
              <a:rPr lang="en-US" sz="2800" i="1" dirty="0">
                <a:solidFill>
                  <a:srgbClr val="E8EAED"/>
                </a:solidFill>
                <a:latin typeface="Georgia" panose="02040502050405020303" pitchFamily="18" charset="0"/>
              </a:rPr>
              <a:t> </a:t>
            </a:r>
            <a:r>
              <a:rPr lang="en-US" sz="2800" b="0" i="1" dirty="0"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on work</a:t>
            </a:r>
            <a:r>
              <a:rPr lang="it-IT" sz="2800" i="1" dirty="0">
                <a:latin typeface="Georgia" panose="02040502050405020303" pitchFamily="18" charset="0"/>
              </a:rPr>
              <a:t>        </a:t>
            </a:r>
          </a:p>
        </p:txBody>
      </p:sp>
      <p:pic>
        <p:nvPicPr>
          <p:cNvPr id="1029" name="Picture 5" descr="Acli Cagliari. 1° maggio: il lavoro forma l'Italia, ripartire dall'Art.1  della Costituzione - Sardegna Reporter">
            <a:extLst>
              <a:ext uri="{FF2B5EF4-FFF2-40B4-BE49-F238E27FC236}">
                <a16:creationId xmlns:a16="http://schemas.microsoft.com/office/drawing/2014/main" id="{632605C7-E5E6-4EA4-BFC7-DC25AA3B3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558" y="2807657"/>
            <a:ext cx="4514136" cy="290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095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B90043-0EFA-4F1E-98C7-65A33F0B1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45" y="457200"/>
            <a:ext cx="9514441" cy="62898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Artt. 2: l’Italia riconosce</a:t>
            </a:r>
          </a:p>
          <a:p>
            <a:pPr marL="0" indent="0">
              <a:buNone/>
            </a:pPr>
            <a:r>
              <a:rPr lang="it-IT" sz="3200" dirty="0"/>
              <a:t>i diritti fondamentali </a:t>
            </a:r>
          </a:p>
          <a:p>
            <a:pPr marL="0" indent="0">
              <a:buNone/>
            </a:pPr>
            <a:r>
              <a:rPr lang="it-IT" sz="3200" dirty="0"/>
              <a:t>dell’uomo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800" dirty="0"/>
              <a:t>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2800" i="1" dirty="0">
              <a:solidFill>
                <a:srgbClr val="E8EAED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1" u="none" strike="noStrike" cap="none" normalizeH="0" baseline="0" dirty="0">
              <a:ln>
                <a:noFill/>
              </a:ln>
              <a:solidFill>
                <a:srgbClr val="E8EAED"/>
              </a:solidFill>
              <a:effectLst/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2800" i="1" dirty="0">
                <a:solidFill>
                  <a:srgbClr val="E8EAED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					 	</a:t>
            </a:r>
            <a:r>
              <a:rPr kumimoji="0" lang="it-IT" altLang="it-IT" sz="32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Italy</a:t>
            </a:r>
            <a:r>
              <a:rPr kumimoji="0" lang="it-IT" altLang="it-IT" sz="32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kumimoji="0" lang="it-IT" altLang="it-IT" sz="32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recognizes</a:t>
            </a:r>
            <a:r>
              <a:rPr kumimoji="0" lang="it-IT" altLang="it-IT" sz="32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 the 							</a:t>
            </a:r>
            <a:r>
              <a:rPr kumimoji="0" lang="it-IT" altLang="it-IT" sz="32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fundamental</a:t>
            </a:r>
            <a:r>
              <a:rPr kumimoji="0" lang="it-IT" altLang="it-IT" sz="32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 								</a:t>
            </a:r>
            <a:r>
              <a:rPr kumimoji="0" lang="it-IT" altLang="it-IT" sz="32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rights</a:t>
            </a:r>
            <a:r>
              <a:rPr kumimoji="0" lang="it-IT" altLang="it-IT" sz="32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  <a:cs typeface="Arial" panose="020B0604020202020204" pitchFamily="34" charset="0"/>
              </a:rPr>
              <a:t> of man</a:t>
            </a:r>
            <a:endParaRPr kumimoji="0" lang="it-IT" altLang="it-IT" sz="3200" b="0" i="1" u="none" strike="noStrike" cap="none" normalizeH="0" baseline="0" dirty="0">
              <a:ln>
                <a:noFill/>
              </a:ln>
              <a:solidFill>
                <a:srgbClr val="DDDDDD"/>
              </a:solidFill>
              <a:effectLst/>
              <a:latin typeface="Georgia" panose="02040502050405020303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3200" b="0" i="0" u="none" strike="noStrike" cap="none" normalizeH="0" baseline="0" dirty="0">
                <a:ln>
                  <a:noFill/>
                </a:ln>
                <a:solidFill>
                  <a:srgbClr val="DDDDD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it-IT" altLang="it-IT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052" name="Picture 4" descr="Articolo 2 | Impariamo la Costituzione">
            <a:extLst>
              <a:ext uri="{FF2B5EF4-FFF2-40B4-BE49-F238E27FC236}">
                <a16:creationId xmlns:a16="http://schemas.microsoft.com/office/drawing/2014/main" id="{0ADAA5A7-DEEF-49BC-8B6E-B5E14C8AC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901" y="3429000"/>
            <a:ext cx="2689934" cy="26899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56AFB66B-442E-4AD3-8930-BA27104D0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216" y="656947"/>
            <a:ext cx="3696070" cy="277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21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AA18A2-0E6C-4665-9BFD-F2E7B1003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1192" y="1094912"/>
            <a:ext cx="9693567" cy="5350275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	Artt. 3: Tutti i cittadini sono	uguali</a:t>
            </a:r>
          </a:p>
          <a:p>
            <a:pPr marL="0" indent="0">
              <a:buNone/>
            </a:pPr>
            <a:r>
              <a:rPr lang="it-IT" sz="2800" dirty="0"/>
              <a:t>     d’avanti alla legge</a:t>
            </a:r>
          </a:p>
          <a:p>
            <a:pPr marL="0" indent="0">
              <a:buNone/>
            </a:pPr>
            <a:r>
              <a:rPr lang="it-IT" sz="2800" dirty="0"/>
              <a:t>             </a:t>
            </a:r>
          </a:p>
          <a:p>
            <a:pPr marL="0" indent="0">
              <a:buNone/>
            </a:pPr>
            <a:endParaRPr kumimoji="0" lang="it-IT" altLang="it-IT" sz="2800" b="0" i="1" u="none" strike="noStrike" cap="none" normalizeH="0" baseline="0" dirty="0">
              <a:ln>
                <a:noFill/>
              </a:ln>
              <a:solidFill>
                <a:srgbClr val="E8EAED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it-IT" altLang="it-IT" sz="2800" i="1" dirty="0">
              <a:solidFill>
                <a:srgbClr val="E8EAED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			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All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citizens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are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equal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			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before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the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law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3128" name="Picture 56" descr="Petizione · Comitato promotore per l'attuazione dell'art. 3 della  Costituzione: Articolo 3: la tua firma per realizzare l'uguaglianza tra i  cittadini · Change.org">
            <a:extLst>
              <a:ext uri="{FF2B5EF4-FFF2-40B4-BE49-F238E27FC236}">
                <a16:creationId xmlns:a16="http://schemas.microsoft.com/office/drawing/2014/main" id="{12E98B06-BC2D-4363-9FF5-B222C5661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317" y="3182776"/>
            <a:ext cx="4587222" cy="25803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0" name="Picture 58">
            <a:extLst>
              <a:ext uri="{FF2B5EF4-FFF2-40B4-BE49-F238E27FC236}">
                <a16:creationId xmlns:a16="http://schemas.microsoft.com/office/drawing/2014/main" id="{F0FD8BE2-6EF2-4394-B3C8-51A122949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664" y="943992"/>
            <a:ext cx="3864113" cy="25803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21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" decel="50000" autoRev="1" fill="hold">
                                          <p:stCondLst>
                                            <p:cond delay="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9CE8FF-A695-4DC2-BA96-B0938AA1A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540189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it-IT" sz="2800" i="1" dirty="0"/>
              <a:t>Artt. 4: Tutti i cittadini hanno diritto a lavoro</a:t>
            </a:r>
          </a:p>
          <a:p>
            <a:pPr marL="0" indent="0">
              <a:buNone/>
            </a:pPr>
            <a:r>
              <a:rPr lang="it-IT" sz="2800" i="1" dirty="0"/>
              <a:t>          </a:t>
            </a:r>
          </a:p>
          <a:p>
            <a:pPr marL="0" indent="0">
              <a:buNone/>
            </a:pP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              </a:t>
            </a:r>
          </a:p>
          <a:p>
            <a:pPr marL="0" indent="0">
              <a:buNone/>
            </a:pPr>
            <a:endParaRPr lang="it-IT" altLang="it-IT" sz="2800" i="1" dirty="0">
              <a:solidFill>
                <a:srgbClr val="E8EAED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										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All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citizens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have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the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right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										to work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099" name="Picture 3" descr="Il potere della delega al lavoro | Sxtimulus-Psya Italia | Benessere  psicologico per aziende">
            <a:extLst>
              <a:ext uri="{FF2B5EF4-FFF2-40B4-BE49-F238E27FC236}">
                <a16:creationId xmlns:a16="http://schemas.microsoft.com/office/drawing/2014/main" id="{AE23929D-E39A-418D-B4B1-2EE4977CD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146" y="2939191"/>
            <a:ext cx="4015962" cy="216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16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FD5E94-1FAC-46C9-8404-B40A7FCD3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784" y="1408136"/>
            <a:ext cx="9249684" cy="5026868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Artt. 5: L’Italia è una e indivisibile</a:t>
            </a:r>
          </a:p>
          <a:p>
            <a:pPr marL="0" indent="0">
              <a:buNone/>
            </a:pPr>
            <a:r>
              <a:rPr lang="it-IT" sz="2800" dirty="0"/>
              <a:t>           </a:t>
            </a:r>
          </a:p>
          <a:p>
            <a:pPr marL="0" indent="0">
              <a:buNone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                       </a:t>
            </a:r>
          </a:p>
          <a:p>
            <a:pPr marL="0" indent="0">
              <a:buNone/>
            </a:pPr>
            <a:r>
              <a:rPr lang="it-IT" altLang="it-IT" sz="2800" dirty="0">
                <a:solidFill>
                  <a:srgbClr val="E8EAED"/>
                </a:solidFill>
                <a:latin typeface="Georgia" panose="02040502050405020303" pitchFamily="18" charset="0"/>
              </a:rPr>
              <a:t>										</a:t>
            </a:r>
          </a:p>
          <a:p>
            <a:pPr marL="0" indent="0">
              <a:buNone/>
            </a:pPr>
            <a:r>
              <a:rPr lang="it-IT" altLang="it-IT" sz="2800" i="1" dirty="0">
                <a:solidFill>
                  <a:srgbClr val="E8EAED"/>
                </a:solidFill>
                <a:latin typeface="Georgia" panose="02040502050405020303" pitchFamily="18" charset="0"/>
              </a:rPr>
              <a:t>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Italy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one and 				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indivisible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123" name="Picture 3" descr="Qual è la superficie dell'Italia? | Sapere.it">
            <a:extLst>
              <a:ext uri="{FF2B5EF4-FFF2-40B4-BE49-F238E27FC236}">
                <a16:creationId xmlns:a16="http://schemas.microsoft.com/office/drawing/2014/main" id="{190F2896-94C8-4930-A2A7-3C15FAFEE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84" y="2939534"/>
            <a:ext cx="4128588" cy="27275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5450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4726DE-3B43-4C38-AAB2-B2AE64946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551" y="1682146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Artt. 6: L’Italia tutela le minoranze linguistiche</a:t>
            </a:r>
          </a:p>
          <a:p>
            <a:pPr marL="0" indent="0">
              <a:buNone/>
            </a:pPr>
            <a:r>
              <a:rPr lang="it-IT" sz="2800" dirty="0"/>
              <a:t>           </a:t>
            </a:r>
          </a:p>
          <a:p>
            <a:pPr marL="0" indent="0">
              <a:buNone/>
            </a:pPr>
            <a:r>
              <a:rPr lang="it-IT" sz="2800" dirty="0"/>
              <a:t> 			 						</a:t>
            </a:r>
          </a:p>
          <a:p>
            <a:pPr marL="0" indent="0">
              <a:buNone/>
            </a:pP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Italy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protects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linguistic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											</a:t>
            </a:r>
            <a:r>
              <a:rPr kumimoji="0" lang="it-IT" altLang="it-IT" sz="2800" b="0" i="1" u="none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minorities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6147" name="Picture 3" descr="Finanziamento progetti per le minoranze linguistiche 2020 - dall'Italia -  Provincia Autonoma di Trento - Minoranze Linguistiche">
            <a:extLst>
              <a:ext uri="{FF2B5EF4-FFF2-40B4-BE49-F238E27FC236}">
                <a16:creationId xmlns:a16="http://schemas.microsoft.com/office/drawing/2014/main" id="{50E3421F-F4C3-4B9F-A77D-5D6312380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8603" y="3125768"/>
            <a:ext cx="4356800" cy="2334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55785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E3DED7-9422-41D7-8E88-484088A1A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1560" y="935113"/>
            <a:ext cx="8699268" cy="3777622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>
                <a:latin typeface="+mj-lt"/>
              </a:rPr>
              <a:t>Artt. 7: Lo stato italiano e la chiesa cattolica sono indipendenti e sovrani </a:t>
            </a:r>
          </a:p>
          <a:p>
            <a:pPr marL="0" indent="0">
              <a:buNone/>
            </a:pPr>
            <a:r>
              <a:rPr lang="it-IT" sz="2800" dirty="0">
                <a:latin typeface="Georgia" panose="02040502050405020303" pitchFamily="18" charset="0"/>
              </a:rPr>
              <a:t>            </a:t>
            </a:r>
          </a:p>
          <a:p>
            <a:pPr marL="0" indent="0">
              <a:buNone/>
            </a:pPr>
            <a:r>
              <a:rPr kumimoji="0" lang="it-IT" altLang="it-IT" sz="2800" b="0" i="1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							</a:t>
            </a:r>
          </a:p>
          <a:p>
            <a:pPr marL="0" indent="0">
              <a:buNone/>
            </a:pPr>
            <a:r>
              <a:rPr lang="it-IT" altLang="it-IT" sz="2800" i="1" dirty="0">
                <a:solidFill>
                  <a:srgbClr val="E8EAED"/>
                </a:solidFill>
                <a:latin typeface="Georgia" panose="02040502050405020303" pitchFamily="18" charset="0"/>
              </a:rPr>
              <a:t>							</a:t>
            </a:r>
            <a:r>
              <a:rPr kumimoji="0" lang="it-IT" altLang="it-IT" sz="2800" b="0" i="1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The </a:t>
            </a:r>
            <a:r>
              <a:rPr kumimoji="0" lang="it-IT" altLang="it-IT" sz="2800" b="0" i="1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Italian</a:t>
            </a:r>
            <a:r>
              <a:rPr kumimoji="0" lang="it-IT" altLang="it-IT" sz="2800" b="0" i="1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state and the </a:t>
            </a:r>
            <a:r>
              <a:rPr kumimoji="0" lang="it-IT" altLang="it-IT" sz="2800" b="0" i="1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Catholic</a:t>
            </a:r>
            <a:r>
              <a:rPr kumimoji="0" lang="it-IT" altLang="it-IT" sz="2800" b="0" i="1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							Church are </a:t>
            </a:r>
            <a:r>
              <a:rPr kumimoji="0" lang="it-IT" altLang="it-IT" sz="2800" b="0" i="1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independent</a:t>
            </a:r>
            <a:r>
              <a:rPr kumimoji="0" lang="it-IT" altLang="it-IT" sz="2800" b="0" i="1" strike="noStrike" cap="none" normalizeH="0" baseline="0" dirty="0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 and 								</a:t>
            </a:r>
            <a:r>
              <a:rPr kumimoji="0" lang="it-IT" altLang="it-IT" sz="2800" b="0" i="1" strike="noStrike" cap="none" normalizeH="0" baseline="0" dirty="0" err="1">
                <a:ln>
                  <a:noFill/>
                </a:ln>
                <a:solidFill>
                  <a:srgbClr val="E8EAED"/>
                </a:solidFill>
                <a:effectLst/>
                <a:latin typeface="Georgia" panose="02040502050405020303" pitchFamily="18" charset="0"/>
              </a:rPr>
              <a:t>sovereign</a:t>
            </a:r>
            <a:r>
              <a:rPr kumimoji="0" lang="it-IT" altLang="it-IT" sz="2800" b="0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7171" name="Picture 3" descr="Vaticano conteggia il pagamento Imu al Comune di Rome, nel 2019 versati 9  milioni di euro">
            <a:extLst>
              <a:ext uri="{FF2B5EF4-FFF2-40B4-BE49-F238E27FC236}">
                <a16:creationId xmlns:a16="http://schemas.microsoft.com/office/drawing/2014/main" id="{C983E573-37C1-459C-B7C6-2B316D7FC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172" y="2588209"/>
            <a:ext cx="4002041" cy="26777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92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9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4" fill="hold">
                                          <p:stCondLst>
                                            <p:cond delay="21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178</TotalTime>
  <Words>718</Words>
  <Application>Microsoft Office PowerPoint</Application>
  <PresentationFormat>Widescreen</PresentationFormat>
  <Paragraphs>87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Georgia</vt:lpstr>
      <vt:lpstr>Wingdings 3</vt:lpstr>
      <vt:lpstr>Filo</vt:lpstr>
      <vt:lpstr>I PRINCIPI FONDAMENTALI NELLA COSTITUZONE ITALIANA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PRINCIPI FONDAMENTALI NELLA COSTITUZONE ITALIANA</dc:title>
  <dc:creator>nico pagliarulo</dc:creator>
  <cp:lastModifiedBy>Maria Antonietta Di Noia</cp:lastModifiedBy>
  <cp:revision>15</cp:revision>
  <dcterms:created xsi:type="dcterms:W3CDTF">2021-02-24T14:16:29Z</dcterms:created>
  <dcterms:modified xsi:type="dcterms:W3CDTF">2021-06-18T12:55:39Z</dcterms:modified>
</cp:coreProperties>
</file>