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6F5E"/>
    <a:srgbClr val="31826F"/>
    <a:srgbClr val="2F8071"/>
    <a:srgbClr val="2E7F6E"/>
    <a:srgbClr val="2C7969"/>
    <a:srgbClr val="65A5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1" autoAdjust="0"/>
    <p:restoredTop sz="94660"/>
  </p:normalViewPr>
  <p:slideViewPr>
    <p:cSldViewPr snapToGrid="0">
      <p:cViewPr varScale="1">
        <p:scale>
          <a:sx n="58" d="100"/>
          <a:sy n="58" d="100"/>
        </p:scale>
        <p:origin x="3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A5C5DF-884A-4202-AAF4-1440BF2A99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3AB0F47-9447-4B18-88D0-B8F9383F37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EEDA1DB-F31B-47A3-8F12-C2002B993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FC0F-6617-4F23-AAFE-62418B137E95}" type="datetimeFigureOut">
              <a:rPr lang="it-IT" smtClean="0"/>
              <a:t>18/06/2021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93F1596-B337-4571-A6FD-6CF6CB046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C75CEF9-03C9-4A4F-9C1C-C7089BDE7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CF31-4FDC-460E-BC04-8804C17BDA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7943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4305F3-3BBD-4787-ABF4-CE3DB04B7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2C00959-08E7-4B5C-8B0A-9DE9A72BE8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FD6018A-2505-4BD3-AF7C-066FEB7A2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FC0F-6617-4F23-AAFE-62418B137E95}" type="datetimeFigureOut">
              <a:rPr lang="it-IT" smtClean="0"/>
              <a:t>18/06/2021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FD02A10-25C0-4C10-9AB6-FF2631F97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131814F-4415-4606-A7F7-AE1F03DC4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CF31-4FDC-460E-BC04-8804C17BDA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3015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6449250-36CF-4282-9C79-A6A3DB184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38FF3D5-A492-484E-ACEE-20A2A7A45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D7203F-E661-4F9F-9E78-ADAA8E1ED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FC0F-6617-4F23-AAFE-62418B137E95}" type="datetimeFigureOut">
              <a:rPr lang="it-IT" smtClean="0"/>
              <a:t>18/06/2021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319CAC-A85C-40E3-B130-9C9C7E87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A0C36D3-C38D-4FED-A965-DED3F20CC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CF31-4FDC-460E-BC04-8804C17BDA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8364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920C96-5D30-4BFD-9A49-DF55E5379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2BBEBA-F0FE-4A78-8C99-5C34BA898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1D217B8-9935-42C3-9F8E-A9871C2BA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FC0F-6617-4F23-AAFE-62418B137E95}" type="datetimeFigureOut">
              <a:rPr lang="it-IT" smtClean="0"/>
              <a:t>18/06/2021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CCFCD6E-E938-40D5-8A87-03CC710C6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CA38E51-494A-4708-9FDB-793BB0363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CF31-4FDC-460E-BC04-8804C17BDA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8365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FD8C84-0355-4050-9748-6CEF7FDD0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BCE12D6-414E-4775-91A6-F13AC4D0A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512A635-3520-4939-B7A6-EF9136E83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FC0F-6617-4F23-AAFE-62418B137E95}" type="datetimeFigureOut">
              <a:rPr lang="it-IT" smtClean="0"/>
              <a:t>18/06/2021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E13AD8B-78AB-438E-822A-787ABF327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C589C2E-F765-4B3A-9032-0D1986308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CF31-4FDC-460E-BC04-8804C17BDA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5731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D45B3A-4441-42C6-A645-3490FCC1A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7E71F8-17AB-49AB-9585-0C4EEC63A7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E64416D-6CDB-4CB1-9AFB-415E3FACE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432DC59-D5FF-411E-BD0D-B8CD1E2F0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FC0F-6617-4F23-AAFE-62418B137E95}" type="datetimeFigureOut">
              <a:rPr lang="it-IT" smtClean="0"/>
              <a:t>18/06/2021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4F39341-7CC8-44EF-B30A-C6ABC18F5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93B9B7C-9A58-4CAE-8530-AD270251B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CF31-4FDC-460E-BC04-8804C17BDA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6447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5F386A-7F42-4358-96C4-FD043628E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C12D017-4872-4AB1-9DC4-1EF0F3DB5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D81C688-3E52-4D48-9EA2-976069B588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1FC88B8-3064-46AF-B0C3-063EE7207A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DC6265C-669F-428B-97BE-D6547EA661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9743BB7-7DF1-4200-94E3-F49FACEDF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FC0F-6617-4F23-AAFE-62418B137E95}" type="datetimeFigureOut">
              <a:rPr lang="it-IT" smtClean="0"/>
              <a:t>18/06/2021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957B2B3-EA4B-4601-A81B-5DBB474AD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6A4B088-C84D-4CB3-B0D8-7B9820A2E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CF31-4FDC-460E-BC04-8804C17BDA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5306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840ED1-6F92-4442-8243-586F315F2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8B89C52-D781-4E68-8580-047EC88FD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FC0F-6617-4F23-AAFE-62418B137E95}" type="datetimeFigureOut">
              <a:rPr lang="it-IT" smtClean="0"/>
              <a:t>18/06/2021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F5618D7-2181-45A9-8182-C8BA6E3B7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722B3A1-FCEB-432A-B2C6-63CA20DBC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CF31-4FDC-460E-BC04-8804C17BDA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8892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657656D-B138-485D-94F8-144DC5B78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FC0F-6617-4F23-AAFE-62418B137E95}" type="datetimeFigureOut">
              <a:rPr lang="it-IT" smtClean="0"/>
              <a:t>18/06/2021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8C62DE5-1E44-40D0-B6B0-047A167F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CED3C7E-1F0F-486F-BA3A-D978C078F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CF31-4FDC-460E-BC04-8804C17BDA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2976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2FF9AF-8B76-4825-8C26-F041CE806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0EAE96-7172-411B-B1B7-5B01E179E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E228034-AD52-41B1-95E1-A5C26ABED7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1AE49C9-09AF-45AF-9D58-B032BD876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FC0F-6617-4F23-AAFE-62418B137E95}" type="datetimeFigureOut">
              <a:rPr lang="it-IT" smtClean="0"/>
              <a:t>18/06/2021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47C74F8-37A2-4934-B991-2D898067E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0E40068-D4D1-441D-AAA6-D293DDC03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CF31-4FDC-460E-BC04-8804C17BDA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1618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110182-3593-4398-A4AB-A60E06A07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986CE8E-C530-41C5-9945-5BDAA2D0FB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07920D5-3961-4F0A-81C3-D239B6A40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E859885-2473-4903-832D-9FD8484C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FC0F-6617-4F23-AAFE-62418B137E95}" type="datetimeFigureOut">
              <a:rPr lang="it-IT" smtClean="0"/>
              <a:t>18/06/2021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B33F43E-0D24-4B75-B73A-490D351C3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47CC874-D214-42E6-AEC0-9178F22A3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CF31-4FDC-460E-BC04-8804C17BDA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1328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4255F21-0537-4B5A-B4FB-8F99D4794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B335E2D-9781-4901-A8F9-273B48D6C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F0EEC61-ED2B-4E61-8C2D-AAA2017DBC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3FC0F-6617-4F23-AAFE-62418B137E95}" type="datetimeFigureOut">
              <a:rPr lang="it-IT" smtClean="0"/>
              <a:t>18/06/2021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F3440DC-661A-4CED-9895-1CFCDDC70B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0A39499-BD2B-4ED0-832A-B193C1CE69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FCF31-4FDC-460E-BC04-8804C17BDA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8323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13" Type="http://schemas.openxmlformats.org/officeDocument/2006/relationships/image" Target="../media/image23.jpeg"/><Relationship Id="rId3" Type="http://schemas.openxmlformats.org/officeDocument/2006/relationships/image" Target="../media/image3.jpg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6.jpg"/><Relationship Id="rId5" Type="http://schemas.openxmlformats.org/officeDocument/2006/relationships/image" Target="../media/image5.jpg"/><Relationship Id="rId10" Type="http://schemas.openxmlformats.org/officeDocument/2006/relationships/image" Target="../media/image20.jpg"/><Relationship Id="rId4" Type="http://schemas.openxmlformats.org/officeDocument/2006/relationships/image" Target="../media/image4.png"/><Relationship Id="rId9" Type="http://schemas.openxmlformats.org/officeDocument/2006/relationships/image" Target="../media/image14.jpg"/><Relationship Id="rId1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089EA7F-E524-4385-85EC-C17ABB667583}"/>
              </a:ext>
            </a:extLst>
          </p:cNvPr>
          <p:cNvSpPr txBox="1"/>
          <p:nvPr/>
        </p:nvSpPr>
        <p:spPr>
          <a:xfrm>
            <a:off x="1343563" y="279133"/>
            <a:ext cx="97743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dirty="0">
                <a:latin typeface="Algerian" panose="04020705040A02060702" pitchFamily="82" charset="0"/>
              </a:rPr>
              <a:t>I PRINCIPI FONDAMENTALI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32D514D-B061-4D99-B9A8-27C22B75FE68}"/>
              </a:ext>
            </a:extLst>
          </p:cNvPr>
          <p:cNvSpPr txBox="1"/>
          <p:nvPr/>
        </p:nvSpPr>
        <p:spPr>
          <a:xfrm>
            <a:off x="365496" y="5654958"/>
            <a:ext cx="8285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latin typeface="Algerian" panose="04020705040A02060702" pitchFamily="82" charset="0"/>
              </a:rPr>
              <a:t>FUNDAMENTAL</a:t>
            </a:r>
            <a:r>
              <a:rPr lang="it-IT" sz="4800" dirty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it-IT" sz="4800" dirty="0">
                <a:latin typeface="Algerian" panose="04020705040A02060702" pitchFamily="82" charset="0"/>
              </a:rPr>
              <a:t>PRINCIPLES</a:t>
            </a:r>
          </a:p>
        </p:txBody>
      </p:sp>
    </p:spTree>
    <p:extLst>
      <p:ext uri="{BB962C8B-B14F-4D97-AF65-F5344CB8AC3E}">
        <p14:creationId xmlns:p14="http://schemas.microsoft.com/office/powerpoint/2010/main" val="585540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F335B9-1663-4783-B4BD-29C7F498F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Algerian" panose="04020705040A02060702" pitchFamily="82" charset="0"/>
              </a:rPr>
              <a:t>Articolo 9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1B4531D-20CE-48D8-BAF0-EDC2944A6CEF}"/>
              </a:ext>
            </a:extLst>
          </p:cNvPr>
          <p:cNvSpPr txBox="1"/>
          <p:nvPr/>
        </p:nvSpPr>
        <p:spPr>
          <a:xfrm>
            <a:off x="757187" y="1690688"/>
            <a:ext cx="1059661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Footlight MT Light" panose="0204060206030A020304" pitchFamily="18" charset="0"/>
              </a:rPr>
              <a:t>L’ Italia promuove la cultura e la ricerca scientifica</a:t>
            </a:r>
          </a:p>
          <a:p>
            <a:r>
              <a:rPr lang="en-US" sz="3200" dirty="0">
                <a:latin typeface="Footlight MT Light" panose="0204060206030A020304" pitchFamily="18" charset="0"/>
              </a:rPr>
              <a:t>Italy promotes culture and scientific research</a:t>
            </a:r>
          </a:p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B19ACB8-F793-4A0B-ABAE-7081DBF75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27" y="2827645"/>
            <a:ext cx="5818071" cy="389810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6CCCBAD-7B1A-4F1D-8598-8AD9444FEC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798" y="2922659"/>
            <a:ext cx="5926154" cy="370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137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170B5E-DF33-4FBF-A7CA-04B92DE22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Algerian" panose="04020705040A02060702" pitchFamily="82" charset="0"/>
              </a:rPr>
              <a:t>Articolo 10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4A45FFC-7C0E-41DD-8AA6-AA3FB08C625D}"/>
              </a:ext>
            </a:extLst>
          </p:cNvPr>
          <p:cNvSpPr txBox="1"/>
          <p:nvPr/>
        </p:nvSpPr>
        <p:spPr>
          <a:xfrm>
            <a:off x="838201" y="1690688"/>
            <a:ext cx="872931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Footlight MT Light" panose="0204060206030A020304" pitchFamily="18" charset="0"/>
              </a:rPr>
              <a:t>L’Italia riconosce il diritto di asilo allo straniero</a:t>
            </a:r>
          </a:p>
          <a:p>
            <a:r>
              <a:rPr lang="en-US" sz="3200" dirty="0">
                <a:latin typeface="Footlight MT Light" panose="0204060206030A020304" pitchFamily="18" charset="0"/>
              </a:rPr>
              <a:t>Italy recognizes the right of asylum to the foreigner</a:t>
            </a:r>
          </a:p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7CF4AE1-34EB-4E78-86F8-AE8AEA2F4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2" y="365125"/>
            <a:ext cx="2338936" cy="346108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C5C8F5A-4985-45E4-BC8F-69E314444C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18" y="2796141"/>
            <a:ext cx="5257800" cy="394335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EC49EB1-63F1-407E-B1E6-43F37E3304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299" y="3692431"/>
            <a:ext cx="5462545" cy="306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24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E52776-0F67-4958-82F3-FBAC1C0ED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Algerian" panose="04020705040A02060702" pitchFamily="82" charset="0"/>
              </a:rPr>
              <a:t>Articolo 11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3882D29-A7F8-426F-A360-ADE882C65299}"/>
              </a:ext>
            </a:extLst>
          </p:cNvPr>
          <p:cNvSpPr txBox="1"/>
          <p:nvPr/>
        </p:nvSpPr>
        <p:spPr>
          <a:xfrm>
            <a:off x="838200" y="1540041"/>
            <a:ext cx="1101130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Footlight MT Light" panose="0204060206030A020304" pitchFamily="18" charset="0"/>
              </a:rPr>
              <a:t>L’Italia ripudia la guerra come strumento di offesa</a:t>
            </a:r>
          </a:p>
          <a:p>
            <a:r>
              <a:rPr lang="en-US" sz="3200" dirty="0">
                <a:latin typeface="Footlight MT Light" panose="0204060206030A020304" pitchFamily="18" charset="0"/>
              </a:rPr>
              <a:t>Italy repudiates war as an instrument of offense</a:t>
            </a:r>
          </a:p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D0BE116-4F4C-447A-A5FF-DFF4FF1A6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87" y="2992046"/>
            <a:ext cx="7045693" cy="350082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12FED4E-558E-4A7E-9753-39A051525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024" y="2758439"/>
            <a:ext cx="3599046" cy="359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36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5F7379-6F53-4F4E-9677-03A816F9C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Algerian" panose="04020705040A02060702" pitchFamily="82" charset="0"/>
              </a:rPr>
              <a:t>Articolo 12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1190A5F-229C-41B5-A823-8DFFC20DF354}"/>
              </a:ext>
            </a:extLst>
          </p:cNvPr>
          <p:cNvSpPr txBox="1"/>
          <p:nvPr/>
        </p:nvSpPr>
        <p:spPr>
          <a:xfrm>
            <a:off x="838200" y="1690688"/>
            <a:ext cx="1051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Footlight MT Light" panose="0204060206030A020304" pitchFamily="18" charset="0"/>
              </a:rPr>
              <a:t>La bandiera italiana è il tricolore: verde, bianco, rosso</a:t>
            </a:r>
          </a:p>
          <a:p>
            <a:r>
              <a:rPr lang="en-US" sz="3200" dirty="0">
                <a:latin typeface="Footlight MT Light" panose="0204060206030A020304" pitchFamily="18" charset="0"/>
              </a:rPr>
              <a:t>The Italian flag is the tricolor: green, white, red</a:t>
            </a:r>
            <a:endParaRPr lang="it-IT" sz="3200" dirty="0">
              <a:latin typeface="Footlight MT Light" panose="0204060206030A020304" pitchFamily="18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F360580-29FD-498A-A3CE-CAF5C97E3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8" y="3049633"/>
            <a:ext cx="5176597" cy="291316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0E3DA55-44B1-42F3-9421-95A6EE045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16251"/>
            <a:ext cx="5779569" cy="288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40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magine 50">
            <a:extLst>
              <a:ext uri="{FF2B5EF4-FFF2-40B4-BE49-F238E27FC236}">
                <a16:creationId xmlns:a16="http://schemas.microsoft.com/office/drawing/2014/main" id="{CAE04FAE-833E-41F9-925A-DBCB8E1D4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73" y="228359"/>
            <a:ext cx="2853891" cy="2100903"/>
          </a:xfrm>
          <a:prstGeom prst="rect">
            <a:avLst/>
          </a:prstGeom>
        </p:spPr>
      </p:pic>
      <p:pic>
        <p:nvPicPr>
          <p:cNvPr id="53" name="Immagine 52">
            <a:extLst>
              <a:ext uri="{FF2B5EF4-FFF2-40B4-BE49-F238E27FC236}">
                <a16:creationId xmlns:a16="http://schemas.microsoft.com/office/drawing/2014/main" id="{D4F34263-7EED-4411-A233-A3B6141D9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464" y="228359"/>
            <a:ext cx="1985870" cy="2984634"/>
          </a:xfrm>
          <a:prstGeom prst="rect">
            <a:avLst/>
          </a:prstGeom>
        </p:spPr>
      </p:pic>
      <p:pic>
        <p:nvPicPr>
          <p:cNvPr id="55" name="Immagine 54">
            <a:extLst>
              <a:ext uri="{FF2B5EF4-FFF2-40B4-BE49-F238E27FC236}">
                <a16:creationId xmlns:a16="http://schemas.microsoft.com/office/drawing/2014/main" id="{F1CAE12B-241F-41B8-BCEF-9284D30919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334" y="120609"/>
            <a:ext cx="4229335" cy="2208653"/>
          </a:xfrm>
          <a:prstGeom prst="rect">
            <a:avLst/>
          </a:prstGeom>
        </p:spPr>
      </p:pic>
      <p:pic>
        <p:nvPicPr>
          <p:cNvPr id="57" name="Immagine 56">
            <a:extLst>
              <a:ext uri="{FF2B5EF4-FFF2-40B4-BE49-F238E27FC236}">
                <a16:creationId xmlns:a16="http://schemas.microsoft.com/office/drawing/2014/main" id="{604C8561-4F8C-49F5-AEFA-8E7769638D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35" y="2426031"/>
            <a:ext cx="2117559" cy="2117559"/>
          </a:xfrm>
          <a:prstGeom prst="rect">
            <a:avLst/>
          </a:prstGeom>
        </p:spPr>
      </p:pic>
      <p:pic>
        <p:nvPicPr>
          <p:cNvPr id="59" name="Immagine 58">
            <a:extLst>
              <a:ext uri="{FF2B5EF4-FFF2-40B4-BE49-F238E27FC236}">
                <a16:creationId xmlns:a16="http://schemas.microsoft.com/office/drawing/2014/main" id="{ABC3B326-8EE7-4224-A854-D5479A7E2C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464" y="3212993"/>
            <a:ext cx="3510013" cy="2106922"/>
          </a:xfrm>
          <a:prstGeom prst="rect">
            <a:avLst/>
          </a:prstGeom>
        </p:spPr>
      </p:pic>
      <p:pic>
        <p:nvPicPr>
          <p:cNvPr id="61" name="Immagine 60">
            <a:extLst>
              <a:ext uri="{FF2B5EF4-FFF2-40B4-BE49-F238E27FC236}">
                <a16:creationId xmlns:a16="http://schemas.microsoft.com/office/drawing/2014/main" id="{B4F4E47E-8C84-4638-8E4B-686021F723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069" y="2326202"/>
            <a:ext cx="3276600" cy="1390650"/>
          </a:xfrm>
          <a:prstGeom prst="rect">
            <a:avLst/>
          </a:prstGeom>
        </p:spPr>
      </p:pic>
      <p:pic>
        <p:nvPicPr>
          <p:cNvPr id="63" name="Immagine 62">
            <a:extLst>
              <a:ext uri="{FF2B5EF4-FFF2-40B4-BE49-F238E27FC236}">
                <a16:creationId xmlns:a16="http://schemas.microsoft.com/office/drawing/2014/main" id="{D0CDC832-5975-488B-ACF1-0FC06B5F6F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722" y="66033"/>
            <a:ext cx="2831278" cy="1654643"/>
          </a:xfrm>
          <a:prstGeom prst="rect">
            <a:avLst/>
          </a:prstGeom>
        </p:spPr>
      </p:pic>
      <p:pic>
        <p:nvPicPr>
          <p:cNvPr id="65" name="Immagine 64">
            <a:extLst>
              <a:ext uri="{FF2B5EF4-FFF2-40B4-BE49-F238E27FC236}">
                <a16:creationId xmlns:a16="http://schemas.microsoft.com/office/drawing/2014/main" id="{5E4BD5E8-1340-4FF2-92AD-7816CA4112F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477" y="3716852"/>
            <a:ext cx="2853891" cy="1633853"/>
          </a:xfrm>
          <a:prstGeom prst="rect">
            <a:avLst/>
          </a:prstGeom>
        </p:spPr>
      </p:pic>
      <p:pic>
        <p:nvPicPr>
          <p:cNvPr id="67" name="Immagine 66">
            <a:extLst>
              <a:ext uri="{FF2B5EF4-FFF2-40B4-BE49-F238E27FC236}">
                <a16:creationId xmlns:a16="http://schemas.microsoft.com/office/drawing/2014/main" id="{055A44AF-7302-43B1-9B9E-015BFEACF67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323" y="1710245"/>
            <a:ext cx="2847975" cy="1600200"/>
          </a:xfrm>
          <a:prstGeom prst="rect">
            <a:avLst/>
          </a:prstGeom>
        </p:spPr>
      </p:pic>
      <p:pic>
        <p:nvPicPr>
          <p:cNvPr id="69" name="Immagine 68">
            <a:extLst>
              <a:ext uri="{FF2B5EF4-FFF2-40B4-BE49-F238E27FC236}">
                <a16:creationId xmlns:a16="http://schemas.microsoft.com/office/drawing/2014/main" id="{E20C29DD-766E-4354-BC0F-C38DD41ED55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082" y="3369226"/>
            <a:ext cx="2462372" cy="1649789"/>
          </a:xfrm>
          <a:prstGeom prst="rect">
            <a:avLst/>
          </a:prstGeom>
        </p:spPr>
      </p:pic>
      <p:pic>
        <p:nvPicPr>
          <p:cNvPr id="71" name="Immagine 70">
            <a:extLst>
              <a:ext uri="{FF2B5EF4-FFF2-40B4-BE49-F238E27FC236}">
                <a16:creationId xmlns:a16="http://schemas.microsoft.com/office/drawing/2014/main" id="{D54B4658-51AD-4688-8ABA-FD89D522AF2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94" y="4640359"/>
            <a:ext cx="2535761" cy="1587607"/>
          </a:xfrm>
          <a:prstGeom prst="rect">
            <a:avLst/>
          </a:prstGeom>
        </p:spPr>
      </p:pic>
      <p:pic>
        <p:nvPicPr>
          <p:cNvPr id="73" name="Immagine 72">
            <a:extLst>
              <a:ext uri="{FF2B5EF4-FFF2-40B4-BE49-F238E27FC236}">
                <a16:creationId xmlns:a16="http://schemas.microsoft.com/office/drawing/2014/main" id="{F8951FC0-C220-4182-8ED4-DC2160522FA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967" y="5350705"/>
            <a:ext cx="2162036" cy="1216701"/>
          </a:xfrm>
          <a:prstGeom prst="rect">
            <a:avLst/>
          </a:prstGeom>
        </p:spPr>
      </p:pic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956CDA9C-5B11-4AF1-8502-17F21C1FA120}"/>
              </a:ext>
            </a:extLst>
          </p:cNvPr>
          <p:cNvSpPr txBox="1"/>
          <p:nvPr/>
        </p:nvSpPr>
        <p:spPr>
          <a:xfrm>
            <a:off x="9360722" y="5524901"/>
            <a:ext cx="27747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Liuzzi Andrea</a:t>
            </a:r>
          </a:p>
          <a:p>
            <a:r>
              <a:rPr lang="it-IT" dirty="0"/>
              <a:t>Marzullo Anthony</a:t>
            </a:r>
          </a:p>
          <a:p>
            <a:r>
              <a:rPr lang="it-IT" dirty="0"/>
              <a:t>Tinelli Donato</a:t>
            </a:r>
          </a:p>
          <a:p>
            <a:r>
              <a:rPr lang="it-IT" dirty="0"/>
              <a:t>Fasanelli Angelo Francesco</a:t>
            </a:r>
          </a:p>
        </p:txBody>
      </p:sp>
      <p:pic>
        <p:nvPicPr>
          <p:cNvPr id="76" name="Immagine 75">
            <a:extLst>
              <a:ext uri="{FF2B5EF4-FFF2-40B4-BE49-F238E27FC236}">
                <a16:creationId xmlns:a16="http://schemas.microsoft.com/office/drawing/2014/main" id="{3FEAC399-41E3-46D8-BA57-8ABAABE5831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055" y="5416051"/>
            <a:ext cx="2853891" cy="141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30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B1AB1E-A3D7-4E03-86A2-F67FE0BC4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068" y="288123"/>
            <a:ext cx="10515600" cy="1325563"/>
          </a:xfrm>
        </p:spPr>
        <p:txBody>
          <a:bodyPr>
            <a:normAutofit/>
          </a:bodyPr>
          <a:lstStyle/>
          <a:p>
            <a:r>
              <a:rPr lang="it-IT" sz="6000" b="1" dirty="0">
                <a:solidFill>
                  <a:srgbClr val="65A5A4"/>
                </a:solidFill>
                <a:latin typeface="Algerian" panose="04020705040A02060702" pitchFamily="82" charset="0"/>
              </a:rPr>
              <a:t>ARTICOLO 1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0F2AC75-8ED4-4C52-A97B-766B713330A1}"/>
              </a:ext>
            </a:extLst>
          </p:cNvPr>
          <p:cNvSpPr txBox="1"/>
          <p:nvPr/>
        </p:nvSpPr>
        <p:spPr>
          <a:xfrm>
            <a:off x="294372" y="1613686"/>
            <a:ext cx="1133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Footlight MT Light" panose="0204060206030A020304" pitchFamily="18" charset="0"/>
              </a:rPr>
              <a:t>L’Italia è una repubblica fondata sul </a:t>
            </a:r>
            <a:r>
              <a:rPr lang="it-IT" sz="3200" b="1" dirty="0">
                <a:latin typeface="Footlight MT Light" panose="0204060206030A020304" pitchFamily="18" charset="0"/>
              </a:rPr>
              <a:t>lavoro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F0254DB-B266-4945-AC69-D0CE0E37738A}"/>
              </a:ext>
            </a:extLst>
          </p:cNvPr>
          <p:cNvSpPr txBox="1"/>
          <p:nvPr/>
        </p:nvSpPr>
        <p:spPr>
          <a:xfrm>
            <a:off x="294372" y="2073332"/>
            <a:ext cx="71611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ootlight MT Light" panose="0204060206030A020304" pitchFamily="18" charset="0"/>
              </a:rPr>
              <a:t>Italy is a republic founded on work</a:t>
            </a:r>
          </a:p>
          <a:p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566051E-0534-42F6-9DB3-7A939EC9F0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45" b="11008"/>
          <a:stretch/>
        </p:blipFill>
        <p:spPr>
          <a:xfrm>
            <a:off x="475649" y="2658107"/>
            <a:ext cx="5620351" cy="366569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E8CDDB0-C85E-4436-947A-09BE80775D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9" b="4443"/>
          <a:stretch/>
        </p:blipFill>
        <p:spPr>
          <a:xfrm>
            <a:off x="7922798" y="711552"/>
            <a:ext cx="3891411" cy="57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97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26ABF7-B2A5-4682-B562-768F028EF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04" y="0"/>
            <a:ext cx="10515600" cy="1325563"/>
          </a:xfrm>
        </p:spPr>
        <p:txBody>
          <a:bodyPr/>
          <a:lstStyle/>
          <a:p>
            <a:r>
              <a:rPr lang="it-IT" dirty="0">
                <a:latin typeface="Algerian" panose="04020705040A02060702" pitchFamily="82" charset="0"/>
              </a:rPr>
              <a:t>ARTICOLO 2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D03FA78-4F1D-4775-BDA4-5DBE21A17FD1}"/>
              </a:ext>
            </a:extLst>
          </p:cNvPr>
          <p:cNvSpPr txBox="1"/>
          <p:nvPr/>
        </p:nvSpPr>
        <p:spPr>
          <a:xfrm>
            <a:off x="200526" y="1228675"/>
            <a:ext cx="11136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Footlight MT Light" panose="0204060206030A020304" pitchFamily="18" charset="0"/>
              </a:rPr>
              <a:t>L’Italia riconosce i diritti fondamentali dell’uomo</a:t>
            </a:r>
          </a:p>
          <a:p>
            <a:r>
              <a:rPr lang="en-US" sz="3200" dirty="0">
                <a:latin typeface="Footlight MT Light" panose="0204060206030A020304" pitchFamily="18" charset="0"/>
              </a:rPr>
              <a:t>Italy recognizes fundamental human rights</a:t>
            </a:r>
            <a:endParaRPr lang="it-IT" sz="3200" dirty="0">
              <a:latin typeface="Footlight MT Light" panose="0204060206030A020304" pitchFamily="18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CECD8B4-6609-4CB8-B7BD-7119226D3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0" y="2387724"/>
            <a:ext cx="8289131" cy="432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77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72CB63-5213-4DD7-8FC6-85A737B2E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Algerian" panose="04020705040A02060702" pitchFamily="82" charset="0"/>
              </a:rPr>
              <a:t>ARTICOLO 3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2299889-D29D-45B6-9C07-B2A8AF12C588}"/>
              </a:ext>
            </a:extLst>
          </p:cNvPr>
          <p:cNvSpPr txBox="1"/>
          <p:nvPr/>
        </p:nvSpPr>
        <p:spPr>
          <a:xfrm>
            <a:off x="587142" y="1597794"/>
            <a:ext cx="83643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Footlight MT Light" panose="0204060206030A020304" pitchFamily="18" charset="0"/>
              </a:rPr>
              <a:t>Tutti i cittadini sono uguali davanti alla legge</a:t>
            </a:r>
          </a:p>
          <a:p>
            <a:r>
              <a:rPr lang="en-US" sz="3200" dirty="0">
                <a:latin typeface="Footlight MT Light" panose="0204060206030A020304" pitchFamily="18" charset="0"/>
              </a:rPr>
              <a:t>All citizens are equal before the law</a:t>
            </a:r>
            <a:endParaRPr lang="it-IT" sz="3200" dirty="0">
              <a:latin typeface="Footlight MT Light" panose="0204060206030A020304" pitchFamily="18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CBAC968A-0305-46A2-AACF-2DDD7285075B}"/>
              </a:ext>
            </a:extLst>
          </p:cNvPr>
          <p:cNvSpPr/>
          <p:nvPr/>
        </p:nvSpPr>
        <p:spPr>
          <a:xfrm>
            <a:off x="587142" y="2706294"/>
            <a:ext cx="8556858" cy="3896637"/>
          </a:xfrm>
          <a:prstGeom prst="rect">
            <a:avLst/>
          </a:prstGeom>
          <a:gradFill flip="none" rotWithShape="1">
            <a:gsLst>
              <a:gs pos="0">
                <a:srgbClr val="2E7F6E">
                  <a:shade val="30000"/>
                  <a:satMod val="115000"/>
                </a:srgbClr>
              </a:gs>
              <a:gs pos="0">
                <a:srgbClr val="31826F"/>
              </a:gs>
              <a:gs pos="100000">
                <a:srgbClr val="206F5E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23304E0-8679-485D-9A2E-695A7DAE93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" t="3223" r="3496" b="2868"/>
          <a:stretch/>
        </p:blipFill>
        <p:spPr>
          <a:xfrm>
            <a:off x="2969394" y="2831422"/>
            <a:ext cx="3599849" cy="3646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2839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415160-6593-4905-AB04-CB4687AF7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Algerian" panose="04020705040A02060702" pitchFamily="82" charset="0"/>
              </a:rPr>
              <a:t>ARTICOLO 4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8C589CC-0C2C-47E4-9624-C8C11464D9E2}"/>
              </a:ext>
            </a:extLst>
          </p:cNvPr>
          <p:cNvSpPr txBox="1"/>
          <p:nvPr/>
        </p:nvSpPr>
        <p:spPr>
          <a:xfrm>
            <a:off x="838200" y="1690688"/>
            <a:ext cx="67657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Footlight MT Light" panose="0204060206030A020304" pitchFamily="18" charset="0"/>
              </a:rPr>
              <a:t>Tutti i cittadini hanno diritto al lavoro</a:t>
            </a:r>
          </a:p>
          <a:p>
            <a:r>
              <a:rPr lang="en-US" sz="3200" dirty="0">
                <a:latin typeface="Footlight MT Light" panose="0204060206030A020304" pitchFamily="18" charset="0"/>
              </a:rPr>
              <a:t>All citizens have the right to work</a:t>
            </a:r>
            <a:endParaRPr lang="it-IT" sz="3200" dirty="0">
              <a:latin typeface="Footlight MT Light" panose="0204060206030A020304" pitchFamily="18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4E6D681-BF0F-496A-A900-BD6697D5C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25" y="2624972"/>
            <a:ext cx="6443708" cy="386790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9198EE5-4F5A-47CF-A17F-05826C7E31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118" y="0"/>
            <a:ext cx="7718464" cy="192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960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961667-AED5-4490-A011-2CB93C605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Algerian" panose="04020705040A02060702" pitchFamily="82" charset="0"/>
              </a:rPr>
              <a:t>ARTICOLO 5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2F9AA56-2531-4E33-8C78-A3F4242C65E2}"/>
              </a:ext>
            </a:extLst>
          </p:cNvPr>
          <p:cNvSpPr txBox="1"/>
          <p:nvPr/>
        </p:nvSpPr>
        <p:spPr>
          <a:xfrm>
            <a:off x="770021" y="1450056"/>
            <a:ext cx="109535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Footlight MT Light" panose="0204060206030A020304" pitchFamily="18" charset="0"/>
              </a:rPr>
              <a:t>L’Italia è una e indivisibile</a:t>
            </a:r>
          </a:p>
          <a:p>
            <a:r>
              <a:rPr lang="en-US" sz="3200" dirty="0">
                <a:latin typeface="Footlight MT Light" panose="0204060206030A020304" pitchFamily="18" charset="0"/>
              </a:rPr>
              <a:t>Italy is one and indivisible</a:t>
            </a:r>
            <a:endParaRPr lang="it-IT" sz="3200" dirty="0">
              <a:latin typeface="Footlight MT Light" panose="0204060206030A020304" pitchFamily="18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F549E66-1ED9-4A58-B6FB-7C3EB12DAF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01" y="2775619"/>
            <a:ext cx="5797399" cy="246052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73656680-2903-4BBA-8C9C-27D6892C6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922" y="160625"/>
            <a:ext cx="5598477" cy="661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79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6EB5B6-B65C-4CA5-BD42-C2A11E8E2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Algerian" panose="04020705040A02060702" pitchFamily="82" charset="0"/>
              </a:rPr>
              <a:t>Articolo 6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E025F9E-00A1-4BA0-BC4C-5F99A26C2352}"/>
              </a:ext>
            </a:extLst>
          </p:cNvPr>
          <p:cNvSpPr txBox="1"/>
          <p:nvPr/>
        </p:nvSpPr>
        <p:spPr>
          <a:xfrm>
            <a:off x="838200" y="1607419"/>
            <a:ext cx="111260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Footlight MT Light" panose="0204060206030A020304" pitchFamily="18" charset="0"/>
              </a:rPr>
              <a:t>L’Italia tutela le minoranze linguistiche</a:t>
            </a:r>
          </a:p>
          <a:p>
            <a:r>
              <a:rPr lang="it-IT" sz="3200" dirty="0" err="1">
                <a:latin typeface="Footlight MT Light" panose="0204060206030A020304" pitchFamily="18" charset="0"/>
              </a:rPr>
              <a:t>Italy</a:t>
            </a:r>
            <a:r>
              <a:rPr lang="it-IT" sz="3200" dirty="0">
                <a:latin typeface="Footlight MT Light" panose="0204060206030A020304" pitchFamily="18" charset="0"/>
              </a:rPr>
              <a:t> </a:t>
            </a:r>
            <a:r>
              <a:rPr lang="it-IT" sz="3200" dirty="0" err="1">
                <a:latin typeface="Footlight MT Light" panose="0204060206030A020304" pitchFamily="18" charset="0"/>
              </a:rPr>
              <a:t>protects</a:t>
            </a:r>
            <a:r>
              <a:rPr lang="it-IT" sz="3200" dirty="0">
                <a:latin typeface="Footlight MT Light" panose="0204060206030A020304" pitchFamily="18" charset="0"/>
              </a:rPr>
              <a:t> </a:t>
            </a:r>
            <a:r>
              <a:rPr lang="it-IT" sz="3200" dirty="0" err="1">
                <a:latin typeface="Footlight MT Light" panose="0204060206030A020304" pitchFamily="18" charset="0"/>
              </a:rPr>
              <a:t>linguistic</a:t>
            </a:r>
            <a:r>
              <a:rPr lang="it-IT" sz="3200" dirty="0">
                <a:latin typeface="Footlight MT Light" panose="0204060206030A020304" pitchFamily="18" charset="0"/>
              </a:rPr>
              <a:t> </a:t>
            </a:r>
            <a:r>
              <a:rPr lang="it-IT" sz="3200" dirty="0" err="1">
                <a:latin typeface="Footlight MT Light" panose="0204060206030A020304" pitchFamily="18" charset="0"/>
              </a:rPr>
              <a:t>minorities</a:t>
            </a:r>
            <a:endParaRPr lang="it-IT" sz="3200" dirty="0">
              <a:latin typeface="Footlight MT Light" panose="0204060206030A020304" pitchFamily="18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39D71A7-DA1A-4840-A0D1-FADCED8749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3" b="22988"/>
          <a:stretch/>
        </p:blipFill>
        <p:spPr>
          <a:xfrm>
            <a:off x="838201" y="3022229"/>
            <a:ext cx="4906632" cy="297430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CD7B509-85CA-4F7C-8616-7F40DEA33C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857" y="2313572"/>
            <a:ext cx="4254968" cy="425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61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3D94E8-695E-46E4-B304-21FF404FA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Algerian" panose="04020705040A02060702" pitchFamily="82" charset="0"/>
              </a:rPr>
              <a:t>Articolo 7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F8D895D-A838-4B9B-AB1C-5790DF74184F}"/>
              </a:ext>
            </a:extLst>
          </p:cNvPr>
          <p:cNvSpPr txBox="1"/>
          <p:nvPr/>
        </p:nvSpPr>
        <p:spPr>
          <a:xfrm>
            <a:off x="773630" y="1430805"/>
            <a:ext cx="1089218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Footlight MT Light" panose="0204060206030A020304" pitchFamily="18" charset="0"/>
              </a:rPr>
              <a:t>Lo stato italiano e la chiesa cattolica sono indipendenti e sovrani</a:t>
            </a:r>
          </a:p>
          <a:p>
            <a:r>
              <a:rPr lang="en-US" sz="3200" dirty="0">
                <a:latin typeface="Footlight MT Light" panose="0204060206030A020304" pitchFamily="18" charset="0"/>
              </a:rPr>
              <a:t>The Italian state and the Catholic church are independent and sovereign.</a:t>
            </a:r>
          </a:p>
          <a:p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3B2821C-74EE-44A5-A3B2-488C5B250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13" y="3088907"/>
            <a:ext cx="5985209" cy="299260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D77D9857-6DC0-497F-A2C3-317C7141C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541" y="3007433"/>
            <a:ext cx="4909987" cy="307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37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07C9CB-EBAF-4267-9DAB-90C6CFBE1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Algerian" panose="04020705040A02060702" pitchFamily="82" charset="0"/>
              </a:rPr>
              <a:t>Articolo 8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544B129-73F1-4635-A6B0-B92FCBE99325}"/>
              </a:ext>
            </a:extLst>
          </p:cNvPr>
          <p:cNvSpPr txBox="1"/>
          <p:nvPr/>
        </p:nvSpPr>
        <p:spPr>
          <a:xfrm>
            <a:off x="731520" y="1506022"/>
            <a:ext cx="111268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Footlight MT Light" panose="0204060206030A020304" pitchFamily="18" charset="0"/>
              </a:rPr>
              <a:t>Tutte le confessioni religiose sono libere</a:t>
            </a:r>
          </a:p>
          <a:p>
            <a:r>
              <a:rPr lang="en-US" sz="3200" dirty="0">
                <a:latin typeface="Footlight MT Light" panose="0204060206030A020304" pitchFamily="18" charset="0"/>
              </a:rPr>
              <a:t>All religious denominations are free</a:t>
            </a:r>
            <a:endParaRPr lang="it-IT" sz="3200" dirty="0">
              <a:latin typeface="Footlight MT Light" panose="0204060206030A020304" pitchFamily="18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10BE481-5B89-4282-B1E8-627374522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04" y="2650617"/>
            <a:ext cx="6279259" cy="359487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6D72C69-3711-47F2-B73A-8F0B513E66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752" y="2831585"/>
            <a:ext cx="4651796" cy="261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695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218</Words>
  <Application>Microsoft Office PowerPoint</Application>
  <PresentationFormat>Widescreen</PresentationFormat>
  <Paragraphs>42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Footlight MT Light</vt:lpstr>
      <vt:lpstr>Tema di Office</vt:lpstr>
      <vt:lpstr>Presentazione standard di PowerPoint</vt:lpstr>
      <vt:lpstr>ARTICOLO 1</vt:lpstr>
      <vt:lpstr>ARTICOLO 2</vt:lpstr>
      <vt:lpstr>ARTICOLO 3</vt:lpstr>
      <vt:lpstr>ARTICOLO 4</vt:lpstr>
      <vt:lpstr>ARTICOLO 5</vt:lpstr>
      <vt:lpstr>Articolo 6</vt:lpstr>
      <vt:lpstr>Articolo 7</vt:lpstr>
      <vt:lpstr>Articolo 8 </vt:lpstr>
      <vt:lpstr>Articolo 9</vt:lpstr>
      <vt:lpstr>Articolo 10</vt:lpstr>
      <vt:lpstr>Articolo 11</vt:lpstr>
      <vt:lpstr>Articolo 12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PRINCIPI FONDAMENTALI          THE FUNDAMENTAL PRINCIPLES</dc:title>
  <dc:creator>ED</dc:creator>
  <cp:lastModifiedBy>Maria Antonietta Di Noia</cp:lastModifiedBy>
  <cp:revision>15</cp:revision>
  <dcterms:created xsi:type="dcterms:W3CDTF">2021-02-24T14:19:19Z</dcterms:created>
  <dcterms:modified xsi:type="dcterms:W3CDTF">2021-06-18T12:57:12Z</dcterms:modified>
</cp:coreProperties>
</file>