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4" r:id="rId2"/>
    <p:sldId id="256" r:id="rId3"/>
    <p:sldId id="257" r:id="rId4"/>
    <p:sldId id="258" r:id="rId5"/>
    <p:sldId id="259" r:id="rId6"/>
    <p:sldId id="260" r:id="rId7"/>
    <p:sldId id="261" r:id="rId8"/>
    <p:sldId id="265" r:id="rId9"/>
    <p:sldId id="263" r:id="rId10"/>
    <p:sldId id="266" r:id="rId11"/>
    <p:sldId id="267" r:id="rId12"/>
    <p:sldId id="268" r:id="rId13"/>
    <p:sldId id="269" r:id="rId14"/>
    <p:sldId id="270" r:id="rId15"/>
    <p:sldId id="271"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58" d="100"/>
          <a:sy n="58"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3ABF4F-B65D-4A33-9999-2377156A5D8B}" type="datetimeFigureOut">
              <a:rPr lang="it-IT" smtClean="0"/>
              <a:t>18/06/2021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A75CC-A492-45C0-9905-923CE0EA2BEB}" type="slidenum">
              <a:rPr lang="it-IT" smtClean="0"/>
              <a:t>‹N›</a:t>
            </a:fld>
            <a:endParaRPr lang="it-IT"/>
          </a:p>
        </p:txBody>
      </p:sp>
    </p:spTree>
    <p:extLst>
      <p:ext uri="{BB962C8B-B14F-4D97-AF65-F5344CB8AC3E}">
        <p14:creationId xmlns:p14="http://schemas.microsoft.com/office/powerpoint/2010/main" val="2059086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18.06.2021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18.06.2021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18.06.2021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18.06.2021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18.06.2021</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18.06.2021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18.06.2021</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18.06.2021</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18.06.2021</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18.06.2021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18.06.2021</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A8E5F-40E5-4553-9F3C-699F1A5B8145}" type="datetimeFigureOut">
              <a:rPr lang="de-DE" smtClean="0"/>
              <a:t>18.06.2021</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Immagine 4" descr="Immagine che contiene testo&#10;&#10;Descrizione generata automaticamente">
            <a:extLst>
              <a:ext uri="{FF2B5EF4-FFF2-40B4-BE49-F238E27FC236}">
                <a16:creationId xmlns:a16="http://schemas.microsoft.com/office/drawing/2014/main" id="{29FBB20B-8AEA-4E41-935D-FB970CC2FD9C}"/>
              </a:ext>
            </a:extLst>
          </p:cNvPr>
          <p:cNvPicPr>
            <a:picLocks noChangeAspect="1"/>
          </p:cNvPicPr>
          <p:nvPr/>
        </p:nvPicPr>
        <p:blipFill rotWithShape="1">
          <a:blip r:embed="rId2"/>
          <a:srcRect l="25"/>
          <a:stretch/>
        </p:blipFill>
        <p:spPr>
          <a:xfrm>
            <a:off x="20" y="10"/>
            <a:ext cx="12188932" cy="6857990"/>
          </a:xfrm>
          <a:prstGeom prst="rect">
            <a:avLst/>
          </a:prstGeom>
        </p:spPr>
      </p:pic>
      <p:sp>
        <p:nvSpPr>
          <p:cNvPr id="10" name="Freeform: Shape 10">
            <a:extLst>
              <a:ext uri="{FF2B5EF4-FFF2-40B4-BE49-F238E27FC236}">
                <a16:creationId xmlns:a16="http://schemas.microsoft.com/office/drawing/2014/main" id="{5E8D2E83-FB3A-40E7-A9E5-7AB389D61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23809"/>
            <a:ext cx="11016943" cy="2262375"/>
          </a:xfrm>
          <a:custGeom>
            <a:avLst/>
            <a:gdLst>
              <a:gd name="connsiteX0" fmla="*/ 0 w 11016943"/>
              <a:gd name="connsiteY0" fmla="*/ 0 h 2262375"/>
              <a:gd name="connsiteX1" fmla="*/ 9969166 w 11016943"/>
              <a:gd name="connsiteY1" fmla="*/ 0 h 2262375"/>
              <a:gd name="connsiteX2" fmla="*/ 11016943 w 11016943"/>
              <a:gd name="connsiteY2" fmla="*/ 2262375 h 2262375"/>
              <a:gd name="connsiteX3" fmla="*/ 4942050 w 11016943"/>
              <a:gd name="connsiteY3" fmla="*/ 2262375 h 2262375"/>
              <a:gd name="connsiteX4" fmla="*/ 4582160 w 11016943"/>
              <a:gd name="connsiteY4" fmla="*/ 2262375 h 2262375"/>
              <a:gd name="connsiteX5" fmla="*/ 0 w 11016943"/>
              <a:gd name="connsiteY5" fmla="*/ 2262375 h 226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943" h="2262375">
                <a:moveTo>
                  <a:pt x="0" y="0"/>
                </a:moveTo>
                <a:lnTo>
                  <a:pt x="9969166" y="0"/>
                </a:lnTo>
                <a:lnTo>
                  <a:pt x="11016943" y="2262375"/>
                </a:lnTo>
                <a:lnTo>
                  <a:pt x="4942050" y="2262375"/>
                </a:lnTo>
                <a:lnTo>
                  <a:pt x="4582160" y="2262375"/>
                </a:lnTo>
                <a:lnTo>
                  <a:pt x="0" y="2262375"/>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404F2C0C-8CBD-4CDB-A249-B4A318B99814}"/>
              </a:ext>
            </a:extLst>
          </p:cNvPr>
          <p:cNvSpPr>
            <a:spLocks noGrp="1"/>
          </p:cNvSpPr>
          <p:nvPr>
            <p:ph type="title"/>
          </p:nvPr>
        </p:nvSpPr>
        <p:spPr>
          <a:xfrm>
            <a:off x="618062" y="4185749"/>
            <a:ext cx="9265771" cy="622836"/>
          </a:xfrm>
        </p:spPr>
        <p:txBody>
          <a:bodyPr>
            <a:normAutofit fontScale="90000"/>
          </a:bodyPr>
          <a:lstStyle/>
          <a:p>
            <a:r>
              <a:rPr lang="it-IT" sz="3100" b="1" dirty="0">
                <a:solidFill>
                  <a:srgbClr val="FF0000"/>
                </a:solidFill>
                <a:cs typeface="Calibri Light"/>
              </a:rPr>
              <a:t>THE FUNDAMENTL PRINCIPLES OF THE ITALIAN CONSTITUTION</a:t>
            </a:r>
            <a:endParaRPr lang="it-IT" sz="3100" b="1" dirty="0">
              <a:solidFill>
                <a:srgbClr val="FF0000"/>
              </a:solidFill>
            </a:endParaRPr>
          </a:p>
        </p:txBody>
      </p:sp>
      <p:sp>
        <p:nvSpPr>
          <p:cNvPr id="3" name="CasellaDiTesto 2">
            <a:extLst>
              <a:ext uri="{FF2B5EF4-FFF2-40B4-BE49-F238E27FC236}">
                <a16:creationId xmlns:a16="http://schemas.microsoft.com/office/drawing/2014/main" id="{6632653F-ACB4-4E4B-B9A2-1FC3EFBDBA20}"/>
              </a:ext>
            </a:extLst>
          </p:cNvPr>
          <p:cNvSpPr txBox="1"/>
          <p:nvPr/>
        </p:nvSpPr>
        <p:spPr>
          <a:xfrm>
            <a:off x="618061" y="4909827"/>
            <a:ext cx="9265771" cy="523220"/>
          </a:xfrm>
          <a:prstGeom prst="rect">
            <a:avLst/>
          </a:prstGeom>
          <a:noFill/>
        </p:spPr>
        <p:txBody>
          <a:bodyPr wrap="square" rtlCol="0">
            <a:spAutoFit/>
          </a:bodyPr>
          <a:lstStyle/>
          <a:p>
            <a:r>
              <a:rPr lang="it-IT" sz="2800" dirty="0">
                <a:solidFill>
                  <a:srgbClr val="FFC000"/>
                </a:solidFill>
              </a:rPr>
              <a:t>I PRINCIPI FONDAMENTALI DELLA COSTITUZIONE ITALIANA</a:t>
            </a:r>
          </a:p>
        </p:txBody>
      </p:sp>
    </p:spTree>
    <p:extLst>
      <p:ext uri="{BB962C8B-B14F-4D97-AF65-F5344CB8AC3E}">
        <p14:creationId xmlns:p14="http://schemas.microsoft.com/office/powerpoint/2010/main" val="31815719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EBA86CBD-F931-4F54-9F99-7D684DE8FDF9}"/>
              </a:ext>
            </a:extLst>
          </p:cNvPr>
          <p:cNvPicPr>
            <a:picLocks noChangeAspect="1"/>
          </p:cNvPicPr>
          <p:nvPr/>
        </p:nvPicPr>
        <p:blipFill rotWithShape="1">
          <a:blip r:embed="rId2"/>
          <a:srcRect l="5705" t="9091" r="29651"/>
          <a:stretch/>
        </p:blipFill>
        <p:spPr>
          <a:xfrm>
            <a:off x="3579276"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97D43BA1-118A-4BBB-8A31-014FF666E613}"/>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cs typeface="Calibri Light"/>
              </a:rPr>
              <a:t> 8:</a:t>
            </a:r>
            <a:endParaRPr lang="it-IT" sz="4800" dirty="0"/>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C9DA9CEA-21CC-47A9-B3B7-95D31BD20290}"/>
              </a:ext>
            </a:extLst>
          </p:cNvPr>
          <p:cNvSpPr>
            <a:spLocks noGrp="1"/>
          </p:cNvSpPr>
          <p:nvPr>
            <p:ph idx="1"/>
          </p:nvPr>
        </p:nvSpPr>
        <p:spPr>
          <a:xfrm>
            <a:off x="371094" y="2718054"/>
            <a:ext cx="3438906" cy="3207258"/>
          </a:xfrm>
        </p:spPr>
        <p:txBody>
          <a:bodyPr anchor="t">
            <a:normAutofit/>
          </a:bodyPr>
          <a:lstStyle/>
          <a:p>
            <a:pPr marL="0" indent="0">
              <a:buNone/>
            </a:pPr>
            <a:r>
              <a:rPr lang="en-US" sz="2000" dirty="0"/>
              <a:t>All religious confessions are free. Therefore the freedom of religion is solemnly affirmed and without prejudice.</a:t>
            </a:r>
          </a:p>
        </p:txBody>
      </p:sp>
      <p:sp>
        <p:nvSpPr>
          <p:cNvPr id="3" name="CasellaDiTesto 2">
            <a:extLst>
              <a:ext uri="{FF2B5EF4-FFF2-40B4-BE49-F238E27FC236}">
                <a16:creationId xmlns:a16="http://schemas.microsoft.com/office/drawing/2014/main" id="{46C4521E-1A43-4533-BEBB-000E75BF3172}"/>
              </a:ext>
            </a:extLst>
          </p:cNvPr>
          <p:cNvSpPr txBox="1"/>
          <p:nvPr/>
        </p:nvSpPr>
        <p:spPr>
          <a:xfrm>
            <a:off x="7732185" y="1455003"/>
            <a:ext cx="3438143" cy="830997"/>
          </a:xfrm>
          <a:prstGeom prst="rect">
            <a:avLst/>
          </a:prstGeom>
          <a:noFill/>
        </p:spPr>
        <p:txBody>
          <a:bodyPr wrap="square" rtlCol="0">
            <a:spAutoFit/>
          </a:bodyPr>
          <a:lstStyle/>
          <a:p>
            <a:r>
              <a:rPr lang="it-IT" sz="4800" b="1" dirty="0">
                <a:solidFill>
                  <a:schemeClr val="accent2"/>
                </a:solidFill>
              </a:rPr>
              <a:t>ARTICOLO</a:t>
            </a:r>
            <a:r>
              <a:rPr lang="it-IT" sz="4800" b="1" dirty="0">
                <a:solidFill>
                  <a:schemeClr val="accent2"/>
                </a:solidFill>
                <a:cs typeface="Calibri Light"/>
              </a:rPr>
              <a:t> 8:</a:t>
            </a:r>
            <a:endParaRPr lang="it-IT" sz="4800" dirty="0"/>
          </a:p>
        </p:txBody>
      </p:sp>
      <p:sp>
        <p:nvSpPr>
          <p:cNvPr id="5" name="CasellaDiTesto 4">
            <a:extLst>
              <a:ext uri="{FF2B5EF4-FFF2-40B4-BE49-F238E27FC236}">
                <a16:creationId xmlns:a16="http://schemas.microsoft.com/office/drawing/2014/main" id="{8207AE93-372D-4D1C-AA5E-35E8FF3F1E17}"/>
              </a:ext>
            </a:extLst>
          </p:cNvPr>
          <p:cNvSpPr txBox="1"/>
          <p:nvPr/>
        </p:nvSpPr>
        <p:spPr>
          <a:xfrm>
            <a:off x="7941519" y="2711743"/>
            <a:ext cx="3064331" cy="1631216"/>
          </a:xfrm>
          <a:prstGeom prst="rect">
            <a:avLst/>
          </a:prstGeom>
          <a:noFill/>
        </p:spPr>
        <p:txBody>
          <a:bodyPr wrap="square" rtlCol="0">
            <a:spAutoFit/>
          </a:bodyPr>
          <a:lstStyle/>
          <a:p>
            <a:r>
              <a:rPr lang="en-US" sz="2000" dirty="0"/>
              <a:t>All religious confessions are free. Therefore the freedom of religion is solemnly affirmed and without prejudice.</a:t>
            </a:r>
          </a:p>
        </p:txBody>
      </p:sp>
    </p:spTree>
    <p:extLst>
      <p:ext uri="{BB962C8B-B14F-4D97-AF65-F5344CB8AC3E}">
        <p14:creationId xmlns:p14="http://schemas.microsoft.com/office/powerpoint/2010/main" val="301124892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20A0F04C-5F5A-4DB5-9551-D49BAD31A919}"/>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9876B848-8433-4724-817B-578B4DB41757}"/>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cs typeface="Calibri Light"/>
              </a:rPr>
              <a:t> 9:</a:t>
            </a:r>
            <a:endParaRPr lang="it-IT" sz="4800" dirty="0"/>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6D5FD8CB-CF38-4DF5-8439-86C58771FC25}"/>
              </a:ext>
            </a:extLst>
          </p:cNvPr>
          <p:cNvSpPr>
            <a:spLocks noGrp="1"/>
          </p:cNvSpPr>
          <p:nvPr>
            <p:ph idx="1"/>
          </p:nvPr>
        </p:nvSpPr>
        <p:spPr>
          <a:xfrm>
            <a:off x="370332" y="2627498"/>
            <a:ext cx="3438906" cy="3207258"/>
          </a:xfrm>
        </p:spPr>
        <p:txBody>
          <a:bodyPr anchor="t">
            <a:normAutofit/>
          </a:bodyPr>
          <a:lstStyle/>
          <a:p>
            <a:pPr marL="0" indent="0">
              <a:buNone/>
            </a:pPr>
            <a:r>
              <a:rPr lang="en-US" sz="2000" dirty="0"/>
              <a:t>Italy promotes culture and scientific research. It protects the landscape and the historical and artistic heritage of the nation.</a:t>
            </a:r>
          </a:p>
        </p:txBody>
      </p:sp>
      <p:sp>
        <p:nvSpPr>
          <p:cNvPr id="3" name="CasellaDiTesto 2">
            <a:extLst>
              <a:ext uri="{FF2B5EF4-FFF2-40B4-BE49-F238E27FC236}">
                <a16:creationId xmlns:a16="http://schemas.microsoft.com/office/drawing/2014/main" id="{B007531E-E044-4AA6-8021-DE4C47527A54}"/>
              </a:ext>
            </a:extLst>
          </p:cNvPr>
          <p:cNvSpPr txBox="1"/>
          <p:nvPr/>
        </p:nvSpPr>
        <p:spPr>
          <a:xfrm>
            <a:off x="7186829" y="1455003"/>
            <a:ext cx="3438144" cy="830997"/>
          </a:xfrm>
          <a:prstGeom prst="rect">
            <a:avLst/>
          </a:prstGeom>
          <a:noFill/>
        </p:spPr>
        <p:txBody>
          <a:bodyPr wrap="square" rtlCol="0">
            <a:spAutoFit/>
          </a:bodyPr>
          <a:lstStyle/>
          <a:p>
            <a:r>
              <a:rPr lang="it-IT" sz="4800" b="1" dirty="0">
                <a:solidFill>
                  <a:schemeClr val="accent2"/>
                </a:solidFill>
              </a:rPr>
              <a:t>ARTICOLO</a:t>
            </a:r>
            <a:r>
              <a:rPr lang="it-IT" sz="4800" b="1" dirty="0">
                <a:solidFill>
                  <a:schemeClr val="accent2"/>
                </a:solidFill>
                <a:cs typeface="Calibri Light"/>
              </a:rPr>
              <a:t> 9:</a:t>
            </a:r>
            <a:endParaRPr lang="it-IT" sz="4800" dirty="0"/>
          </a:p>
        </p:txBody>
      </p:sp>
      <p:sp>
        <p:nvSpPr>
          <p:cNvPr id="5" name="CasellaDiTesto 4">
            <a:extLst>
              <a:ext uri="{FF2B5EF4-FFF2-40B4-BE49-F238E27FC236}">
                <a16:creationId xmlns:a16="http://schemas.microsoft.com/office/drawing/2014/main" id="{7D6844BC-2E98-4429-B0A1-0963C1F6C815}"/>
              </a:ext>
            </a:extLst>
          </p:cNvPr>
          <p:cNvSpPr txBox="1"/>
          <p:nvPr/>
        </p:nvSpPr>
        <p:spPr>
          <a:xfrm>
            <a:off x="7304141" y="2551837"/>
            <a:ext cx="2633031" cy="1938992"/>
          </a:xfrm>
          <a:prstGeom prst="rect">
            <a:avLst/>
          </a:prstGeom>
          <a:noFill/>
        </p:spPr>
        <p:txBody>
          <a:bodyPr wrap="square" rtlCol="0">
            <a:spAutoFit/>
          </a:bodyPr>
          <a:lstStyle/>
          <a:p>
            <a:r>
              <a:rPr lang="it-IT" sz="2000" dirty="0"/>
              <a:t>L'Italia promuove la cultura e la ricerca scientifica. Tutela il paesaggio e il patrimonio storico e artistico della nazione.</a:t>
            </a:r>
          </a:p>
        </p:txBody>
      </p:sp>
    </p:spTree>
    <p:extLst>
      <p:ext uri="{BB962C8B-B14F-4D97-AF65-F5344CB8AC3E}">
        <p14:creationId xmlns:p14="http://schemas.microsoft.com/office/powerpoint/2010/main" val="21044862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A3554ED9-491B-4A50-93A3-0805CB1F7784}"/>
              </a:ext>
            </a:extLst>
          </p:cNvPr>
          <p:cNvPicPr>
            <a:picLocks noChangeAspect="1"/>
          </p:cNvPicPr>
          <p:nvPr/>
        </p:nvPicPr>
        <p:blipFill rotWithShape="1">
          <a:blip r:embed="rId2"/>
          <a:srcRect l="13888" t="5009" r="18565"/>
          <a:stretch/>
        </p:blipFill>
        <p:spPr>
          <a:xfrm>
            <a:off x="3522468" y="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4A6C4C5D-4671-40C9-AF30-9CB4C1CCC60C}"/>
              </a:ext>
            </a:extLst>
          </p:cNvPr>
          <p:cNvSpPr>
            <a:spLocks noGrp="1"/>
          </p:cNvSpPr>
          <p:nvPr>
            <p:ph type="title"/>
          </p:nvPr>
        </p:nvSpPr>
        <p:spPr>
          <a:xfrm>
            <a:off x="371094" y="1161288"/>
            <a:ext cx="3438144" cy="1124712"/>
          </a:xfrm>
        </p:spPr>
        <p:txBody>
          <a:bodyPr anchor="b">
            <a:noAutofit/>
          </a:bodyPr>
          <a:lstStyle/>
          <a:p>
            <a:r>
              <a:rPr lang="it-IT" b="1" dirty="0">
                <a:solidFill>
                  <a:schemeClr val="accent2"/>
                </a:solidFill>
              </a:rPr>
              <a:t>ARTICLE</a:t>
            </a:r>
            <a:r>
              <a:rPr lang="it-IT" sz="4700" b="1" dirty="0">
                <a:solidFill>
                  <a:schemeClr val="accent2"/>
                </a:solidFill>
                <a:cs typeface="Calibri Light"/>
              </a:rPr>
              <a:t> 10:</a:t>
            </a:r>
            <a:endParaRPr lang="it-IT" sz="4700" dirty="0"/>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F8D1F6BE-C42A-4E2D-9384-B8204DADC1B7}"/>
              </a:ext>
            </a:extLst>
          </p:cNvPr>
          <p:cNvSpPr>
            <a:spLocks noGrp="1"/>
          </p:cNvSpPr>
          <p:nvPr>
            <p:ph idx="1"/>
          </p:nvPr>
        </p:nvSpPr>
        <p:spPr>
          <a:xfrm>
            <a:off x="371094" y="2718054"/>
            <a:ext cx="3438906" cy="3207258"/>
          </a:xfrm>
        </p:spPr>
        <p:txBody>
          <a:bodyPr anchor="t">
            <a:normAutofit/>
          </a:bodyPr>
          <a:lstStyle/>
          <a:p>
            <a:pPr marL="0" indent="0">
              <a:buNone/>
            </a:pPr>
            <a:r>
              <a:rPr lang="en-US" sz="2000" dirty="0"/>
              <a:t>Italy recognizes the right of asylum to foreigners, the right to be hosted and protected.</a:t>
            </a:r>
          </a:p>
        </p:txBody>
      </p:sp>
      <p:sp>
        <p:nvSpPr>
          <p:cNvPr id="3" name="CasellaDiTesto 2">
            <a:extLst>
              <a:ext uri="{FF2B5EF4-FFF2-40B4-BE49-F238E27FC236}">
                <a16:creationId xmlns:a16="http://schemas.microsoft.com/office/drawing/2014/main" id="{60176748-D0AD-4939-A98B-18988AC34CA1}"/>
              </a:ext>
            </a:extLst>
          </p:cNvPr>
          <p:cNvSpPr txBox="1"/>
          <p:nvPr/>
        </p:nvSpPr>
        <p:spPr>
          <a:xfrm>
            <a:off x="7568586" y="1612483"/>
            <a:ext cx="3679635" cy="830997"/>
          </a:xfrm>
          <a:prstGeom prst="rect">
            <a:avLst/>
          </a:prstGeom>
          <a:noFill/>
        </p:spPr>
        <p:txBody>
          <a:bodyPr wrap="square" rtlCol="0">
            <a:spAutoFit/>
          </a:bodyPr>
          <a:lstStyle/>
          <a:p>
            <a:r>
              <a:rPr lang="it-IT" sz="4800" b="1" dirty="0">
                <a:solidFill>
                  <a:schemeClr val="accent2"/>
                </a:solidFill>
              </a:rPr>
              <a:t>ARTICOLO</a:t>
            </a:r>
            <a:r>
              <a:rPr lang="it-IT" sz="4800" b="1" dirty="0">
                <a:solidFill>
                  <a:schemeClr val="accent2"/>
                </a:solidFill>
                <a:cs typeface="Calibri Light"/>
              </a:rPr>
              <a:t> 10:</a:t>
            </a:r>
            <a:endParaRPr lang="it-IT" sz="4800" dirty="0"/>
          </a:p>
        </p:txBody>
      </p:sp>
      <p:sp>
        <p:nvSpPr>
          <p:cNvPr id="5" name="CasellaDiTesto 4">
            <a:extLst>
              <a:ext uri="{FF2B5EF4-FFF2-40B4-BE49-F238E27FC236}">
                <a16:creationId xmlns:a16="http://schemas.microsoft.com/office/drawing/2014/main" id="{29E650C9-56AC-4957-B735-0108BC2F5A8E}"/>
              </a:ext>
            </a:extLst>
          </p:cNvPr>
          <p:cNvSpPr txBox="1"/>
          <p:nvPr/>
        </p:nvSpPr>
        <p:spPr>
          <a:xfrm>
            <a:off x="7568586" y="2461768"/>
            <a:ext cx="2776250" cy="1323439"/>
          </a:xfrm>
          <a:prstGeom prst="rect">
            <a:avLst/>
          </a:prstGeom>
          <a:noFill/>
        </p:spPr>
        <p:txBody>
          <a:bodyPr wrap="square" rtlCol="0">
            <a:spAutoFit/>
          </a:bodyPr>
          <a:lstStyle/>
          <a:p>
            <a:r>
              <a:rPr lang="it-IT" sz="2000" dirty="0"/>
              <a:t>L'Italia riconosce il diritto di asilo agli stranieri, il diritto ad essere ospitati e protetti.</a:t>
            </a:r>
          </a:p>
        </p:txBody>
      </p:sp>
    </p:spTree>
    <p:extLst>
      <p:ext uri="{BB962C8B-B14F-4D97-AF65-F5344CB8AC3E}">
        <p14:creationId xmlns:p14="http://schemas.microsoft.com/office/powerpoint/2010/main" val="346758124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79312240-952E-41BC-94B6-281EBD31BD62}"/>
              </a:ext>
            </a:extLst>
          </p:cNvPr>
          <p:cNvPicPr>
            <a:picLocks noChangeAspect="1"/>
          </p:cNvPicPr>
          <p:nvPr/>
        </p:nvPicPr>
        <p:blipFill rotWithShape="1">
          <a:blip r:embed="rId2"/>
          <a:srcRect l="13888" t="5009" r="18565"/>
          <a:stretch/>
        </p:blipFill>
        <p:spPr>
          <a:xfrm>
            <a:off x="3507417"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BFF04102-1DCB-4278-8561-2FDC5CB392A4}"/>
              </a:ext>
            </a:extLst>
          </p:cNvPr>
          <p:cNvSpPr>
            <a:spLocks noGrp="1"/>
          </p:cNvSpPr>
          <p:nvPr>
            <p:ph type="title"/>
          </p:nvPr>
        </p:nvSpPr>
        <p:spPr>
          <a:xfrm>
            <a:off x="371094" y="1161288"/>
            <a:ext cx="3438144" cy="1124712"/>
          </a:xfrm>
        </p:spPr>
        <p:txBody>
          <a:bodyPr anchor="b">
            <a:normAutofit/>
          </a:bodyPr>
          <a:lstStyle/>
          <a:p>
            <a:r>
              <a:rPr lang="it-IT" b="1" dirty="0">
                <a:solidFill>
                  <a:schemeClr val="accent2"/>
                </a:solidFill>
              </a:rPr>
              <a:t>ARTICLE</a:t>
            </a:r>
            <a:r>
              <a:rPr lang="it-IT" sz="4700" b="1" dirty="0">
                <a:solidFill>
                  <a:schemeClr val="accent2"/>
                </a:solidFill>
                <a:cs typeface="Calibri Light"/>
              </a:rPr>
              <a:t> 11:</a:t>
            </a:r>
            <a:endParaRPr lang="it-IT" sz="4700" dirty="0"/>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7292275C-0220-4F53-842D-5C18F0DD238F}"/>
              </a:ext>
            </a:extLst>
          </p:cNvPr>
          <p:cNvSpPr>
            <a:spLocks noGrp="1"/>
          </p:cNvSpPr>
          <p:nvPr>
            <p:ph idx="1"/>
          </p:nvPr>
        </p:nvSpPr>
        <p:spPr>
          <a:xfrm>
            <a:off x="371094" y="2718054"/>
            <a:ext cx="3438906" cy="3207258"/>
          </a:xfrm>
        </p:spPr>
        <p:txBody>
          <a:bodyPr anchor="t">
            <a:normAutofit/>
          </a:bodyPr>
          <a:lstStyle/>
          <a:p>
            <a:pPr marL="0" indent="0">
              <a:buNone/>
            </a:pPr>
            <a:r>
              <a:rPr lang="en-US" sz="2000" dirty="0"/>
              <a:t>Italy repudiates war as an instrument of offense. The army serves for, eventually, to defend ourselves from the offenses of a hypothetical enemy.</a:t>
            </a:r>
          </a:p>
        </p:txBody>
      </p:sp>
      <p:sp>
        <p:nvSpPr>
          <p:cNvPr id="3" name="CasellaDiTesto 2">
            <a:extLst>
              <a:ext uri="{FF2B5EF4-FFF2-40B4-BE49-F238E27FC236}">
                <a16:creationId xmlns:a16="http://schemas.microsoft.com/office/drawing/2014/main" id="{00890530-97F7-4132-B8DC-C41DCD836DAE}"/>
              </a:ext>
            </a:extLst>
          </p:cNvPr>
          <p:cNvSpPr txBox="1"/>
          <p:nvPr/>
        </p:nvSpPr>
        <p:spPr>
          <a:xfrm>
            <a:off x="7232999" y="1630771"/>
            <a:ext cx="3728784" cy="830997"/>
          </a:xfrm>
          <a:prstGeom prst="rect">
            <a:avLst/>
          </a:prstGeom>
          <a:noFill/>
        </p:spPr>
        <p:txBody>
          <a:bodyPr wrap="square" rtlCol="0">
            <a:spAutoFit/>
          </a:bodyPr>
          <a:lstStyle/>
          <a:p>
            <a:r>
              <a:rPr lang="it-IT" sz="4800" b="1" dirty="0">
                <a:solidFill>
                  <a:schemeClr val="accent2"/>
                </a:solidFill>
              </a:rPr>
              <a:t>ARTICOLO</a:t>
            </a:r>
            <a:r>
              <a:rPr lang="it-IT" sz="4800" b="1" dirty="0">
                <a:solidFill>
                  <a:schemeClr val="accent2"/>
                </a:solidFill>
                <a:cs typeface="Calibri Light"/>
              </a:rPr>
              <a:t> 11:</a:t>
            </a:r>
            <a:endParaRPr lang="it-IT" sz="4800" dirty="0"/>
          </a:p>
        </p:txBody>
      </p:sp>
      <p:sp>
        <p:nvSpPr>
          <p:cNvPr id="5" name="CasellaDiTesto 4">
            <a:extLst>
              <a:ext uri="{FF2B5EF4-FFF2-40B4-BE49-F238E27FC236}">
                <a16:creationId xmlns:a16="http://schemas.microsoft.com/office/drawing/2014/main" id="{869A612D-CF00-4BA8-A62D-7CF430971D1F}"/>
              </a:ext>
            </a:extLst>
          </p:cNvPr>
          <p:cNvSpPr txBox="1"/>
          <p:nvPr/>
        </p:nvSpPr>
        <p:spPr>
          <a:xfrm>
            <a:off x="7232999" y="2718054"/>
            <a:ext cx="3438906" cy="1631216"/>
          </a:xfrm>
          <a:prstGeom prst="rect">
            <a:avLst/>
          </a:prstGeom>
          <a:noFill/>
        </p:spPr>
        <p:txBody>
          <a:bodyPr wrap="square" rtlCol="0">
            <a:spAutoFit/>
          </a:bodyPr>
          <a:lstStyle/>
          <a:p>
            <a:r>
              <a:rPr lang="it-IT" sz="2000" dirty="0"/>
              <a:t>L'Italia ripudia la guerra come strumento di offesa. L'esercito serve, alla fine, per difenderci dalle offese di un ipotetico nemico.</a:t>
            </a:r>
          </a:p>
        </p:txBody>
      </p:sp>
    </p:spTree>
    <p:extLst>
      <p:ext uri="{BB962C8B-B14F-4D97-AF65-F5344CB8AC3E}">
        <p14:creationId xmlns:p14="http://schemas.microsoft.com/office/powerpoint/2010/main" val="40682218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AC92453C-34D1-4BAA-ABAB-4CD2E053ACA5}"/>
              </a:ext>
            </a:extLst>
          </p:cNvPr>
          <p:cNvPicPr>
            <a:picLocks noChangeAspect="1"/>
          </p:cNvPicPr>
          <p:nvPr/>
        </p:nvPicPr>
        <p:blipFill rotWithShape="1">
          <a:blip r:embed="rId2"/>
          <a:srcRect l="13888" t="5009" r="18565"/>
          <a:stretch/>
        </p:blipFill>
        <p:spPr>
          <a:xfrm>
            <a:off x="3522468" y="18298"/>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AA33F575-A741-49B7-8321-E166618EA3FB}"/>
              </a:ext>
            </a:extLst>
          </p:cNvPr>
          <p:cNvSpPr>
            <a:spLocks noGrp="1"/>
          </p:cNvSpPr>
          <p:nvPr>
            <p:ph type="title"/>
          </p:nvPr>
        </p:nvSpPr>
        <p:spPr>
          <a:xfrm>
            <a:off x="371094" y="1161288"/>
            <a:ext cx="3438144" cy="1124712"/>
          </a:xfrm>
        </p:spPr>
        <p:txBody>
          <a:bodyPr anchor="b">
            <a:normAutofit/>
          </a:bodyPr>
          <a:lstStyle/>
          <a:p>
            <a:r>
              <a:rPr lang="it-IT" b="1" dirty="0">
                <a:solidFill>
                  <a:schemeClr val="accent2"/>
                </a:solidFill>
              </a:rPr>
              <a:t>ARTICLE</a:t>
            </a:r>
            <a:r>
              <a:rPr lang="it-IT" b="1" dirty="0">
                <a:solidFill>
                  <a:schemeClr val="accent2"/>
                </a:solidFill>
                <a:cs typeface="Calibri Light"/>
              </a:rPr>
              <a:t> 12:</a:t>
            </a:r>
            <a:endParaRPr lang="it-IT" dirty="0"/>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8351CE45-E6B1-46A3-A955-A9CAD5C841F8}"/>
              </a:ext>
            </a:extLst>
          </p:cNvPr>
          <p:cNvSpPr>
            <a:spLocks noGrp="1"/>
          </p:cNvSpPr>
          <p:nvPr>
            <p:ph idx="1"/>
          </p:nvPr>
        </p:nvSpPr>
        <p:spPr>
          <a:xfrm>
            <a:off x="371094" y="2718054"/>
            <a:ext cx="3438906" cy="3207258"/>
          </a:xfrm>
        </p:spPr>
        <p:txBody>
          <a:bodyPr anchor="t">
            <a:normAutofit/>
          </a:bodyPr>
          <a:lstStyle/>
          <a:p>
            <a:pPr marL="0" indent="0">
              <a:buNone/>
            </a:pPr>
            <a:r>
              <a:rPr lang="en-US" sz="2000" dirty="0"/>
              <a:t>The Italian flag is green, white and red. The flag is the symbol that identifies our belonging to a community of which we belong as citizens.</a:t>
            </a:r>
          </a:p>
        </p:txBody>
      </p:sp>
      <p:sp>
        <p:nvSpPr>
          <p:cNvPr id="3" name="CasellaDiTesto 2">
            <a:extLst>
              <a:ext uri="{FF2B5EF4-FFF2-40B4-BE49-F238E27FC236}">
                <a16:creationId xmlns:a16="http://schemas.microsoft.com/office/drawing/2014/main" id="{2007ABEE-89EF-4BF8-93DB-2FC0E23CDADB}"/>
              </a:ext>
            </a:extLst>
          </p:cNvPr>
          <p:cNvSpPr txBox="1"/>
          <p:nvPr/>
        </p:nvSpPr>
        <p:spPr>
          <a:xfrm>
            <a:off x="7831349" y="1410159"/>
            <a:ext cx="3438906" cy="830997"/>
          </a:xfrm>
          <a:prstGeom prst="rect">
            <a:avLst/>
          </a:prstGeom>
          <a:noFill/>
        </p:spPr>
        <p:txBody>
          <a:bodyPr wrap="square" rtlCol="0">
            <a:spAutoFit/>
          </a:bodyPr>
          <a:lstStyle/>
          <a:p>
            <a:r>
              <a:rPr lang="it-IT" sz="4800" b="1" dirty="0">
                <a:solidFill>
                  <a:schemeClr val="accent2"/>
                </a:solidFill>
              </a:rPr>
              <a:t>ARTICLE</a:t>
            </a:r>
            <a:r>
              <a:rPr lang="it-IT" sz="4800" b="1" dirty="0">
                <a:solidFill>
                  <a:schemeClr val="accent2"/>
                </a:solidFill>
                <a:cs typeface="Calibri Light"/>
              </a:rPr>
              <a:t> 12:</a:t>
            </a:r>
            <a:endParaRPr lang="it-IT" sz="4800" dirty="0"/>
          </a:p>
        </p:txBody>
      </p:sp>
      <p:sp>
        <p:nvSpPr>
          <p:cNvPr id="5" name="CasellaDiTesto 4">
            <a:extLst>
              <a:ext uri="{FF2B5EF4-FFF2-40B4-BE49-F238E27FC236}">
                <a16:creationId xmlns:a16="http://schemas.microsoft.com/office/drawing/2014/main" id="{D0853E53-BBE3-4128-A706-9249CE934A5D}"/>
              </a:ext>
            </a:extLst>
          </p:cNvPr>
          <p:cNvSpPr txBox="1"/>
          <p:nvPr/>
        </p:nvSpPr>
        <p:spPr>
          <a:xfrm>
            <a:off x="7572691" y="2286000"/>
            <a:ext cx="3697564" cy="1631216"/>
          </a:xfrm>
          <a:prstGeom prst="rect">
            <a:avLst/>
          </a:prstGeom>
          <a:noFill/>
        </p:spPr>
        <p:txBody>
          <a:bodyPr wrap="square" rtlCol="0">
            <a:spAutoFit/>
          </a:bodyPr>
          <a:lstStyle/>
          <a:p>
            <a:r>
              <a:rPr lang="it-IT" sz="2000" dirty="0"/>
              <a:t>La bandiera italiana è verde, bianca e rossa. La bandiera è il simbolo che identifica la nostra appartenenza a una comunità di cui apparteniamo come cittadini.</a:t>
            </a:r>
          </a:p>
        </p:txBody>
      </p:sp>
    </p:spTree>
    <p:extLst>
      <p:ext uri="{BB962C8B-B14F-4D97-AF65-F5344CB8AC3E}">
        <p14:creationId xmlns:p14="http://schemas.microsoft.com/office/powerpoint/2010/main" val="17386409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2F465F64-A379-4784-B92C-6AAC6DA4D78D}"/>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5BF74372-4D8E-44CA-817C-3263878AC50B}"/>
              </a:ext>
            </a:extLst>
          </p:cNvPr>
          <p:cNvSpPr>
            <a:spLocks noGrp="1"/>
          </p:cNvSpPr>
          <p:nvPr>
            <p:ph type="title"/>
          </p:nvPr>
        </p:nvSpPr>
        <p:spPr>
          <a:xfrm>
            <a:off x="371094" y="1161288"/>
            <a:ext cx="3438144" cy="1124712"/>
          </a:xfrm>
        </p:spPr>
        <p:txBody>
          <a:bodyPr anchor="b">
            <a:noAutofit/>
          </a:bodyPr>
          <a:lstStyle/>
          <a:p>
            <a:r>
              <a:rPr lang="it-IT" sz="4200" dirty="0">
                <a:solidFill>
                  <a:srgbClr val="FF0000"/>
                </a:solidFill>
              </a:rPr>
              <a:t>PARTICIPANTS:</a:t>
            </a:r>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9151B616-882B-44F2-A96E-F49E3EB5BE88}"/>
              </a:ext>
            </a:extLst>
          </p:cNvPr>
          <p:cNvSpPr>
            <a:spLocks noGrp="1"/>
          </p:cNvSpPr>
          <p:nvPr>
            <p:ph idx="1"/>
          </p:nvPr>
        </p:nvSpPr>
        <p:spPr>
          <a:xfrm>
            <a:off x="371094" y="2718054"/>
            <a:ext cx="3438906" cy="3207258"/>
          </a:xfrm>
        </p:spPr>
        <p:txBody>
          <a:bodyPr anchor="t">
            <a:normAutofit/>
          </a:bodyPr>
          <a:lstStyle/>
          <a:p>
            <a:pPr>
              <a:buFont typeface="Wingdings" panose="05000000000000000000" pitchFamily="2" charset="2"/>
              <a:buChar char="v"/>
            </a:pPr>
            <a:r>
              <a:rPr lang="en-US" sz="1700" dirty="0"/>
              <a:t>Pontrelli Francesco.</a:t>
            </a:r>
          </a:p>
          <a:p>
            <a:pPr>
              <a:buFont typeface="Wingdings" panose="05000000000000000000" pitchFamily="2" charset="2"/>
              <a:buChar char="v"/>
            </a:pPr>
            <a:r>
              <a:rPr lang="en-US" sz="1700" dirty="0" err="1"/>
              <a:t>Bejaoui</a:t>
            </a:r>
            <a:r>
              <a:rPr lang="en-US" sz="1700" dirty="0"/>
              <a:t> Ahmed.</a:t>
            </a:r>
          </a:p>
          <a:p>
            <a:pPr>
              <a:buFont typeface="Wingdings" panose="05000000000000000000" pitchFamily="2" charset="2"/>
              <a:buChar char="v"/>
            </a:pPr>
            <a:r>
              <a:rPr lang="en-US" sz="1700" dirty="0"/>
              <a:t>Colella Piero.</a:t>
            </a:r>
          </a:p>
          <a:p>
            <a:pPr>
              <a:buFont typeface="Wingdings" panose="05000000000000000000" pitchFamily="2" charset="2"/>
              <a:buChar char="v"/>
            </a:pPr>
            <a:r>
              <a:rPr lang="en-US" sz="1700" dirty="0" err="1"/>
              <a:t>Pignataro</a:t>
            </a:r>
            <a:r>
              <a:rPr lang="en-US" sz="1700" dirty="0"/>
              <a:t> Gabriele.</a:t>
            </a:r>
          </a:p>
        </p:txBody>
      </p:sp>
    </p:spTree>
    <p:extLst>
      <p:ext uri="{BB962C8B-B14F-4D97-AF65-F5344CB8AC3E}">
        <p14:creationId xmlns:p14="http://schemas.microsoft.com/office/powerpoint/2010/main" val="3080663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6487FA28-E296-4C10-9248-1851A04B6A8A}"/>
              </a:ext>
            </a:extLst>
          </p:cNvPr>
          <p:cNvPicPr>
            <a:picLocks noChangeAspect="1"/>
          </p:cNvPicPr>
          <p:nvPr/>
        </p:nvPicPr>
        <p:blipFill rotWithShape="1">
          <a:blip r:embed="rId2"/>
          <a:srcRect l="13815" t="4898" r="18568"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p:cNvSpPr>
            <a:spLocks noGrp="1"/>
          </p:cNvSpPr>
          <p:nvPr>
            <p:ph type="ctrTitle"/>
          </p:nvPr>
        </p:nvSpPr>
        <p:spPr>
          <a:xfrm>
            <a:off x="477981" y="1122363"/>
            <a:ext cx="4023360" cy="3204134"/>
          </a:xfrm>
        </p:spPr>
        <p:txBody>
          <a:bodyPr anchor="b">
            <a:normAutofit/>
          </a:bodyPr>
          <a:lstStyle/>
          <a:p>
            <a:pPr algn="l"/>
            <a:r>
              <a:rPr lang="de-DE" sz="4800" b="1" dirty="0">
                <a:solidFill>
                  <a:srgbClr val="FF0000"/>
                </a:solidFill>
                <a:cs typeface="Calibri Light"/>
              </a:rPr>
              <a:t>THEMES</a:t>
            </a:r>
          </a:p>
        </p:txBody>
      </p:sp>
      <p:sp>
        <p:nvSpPr>
          <p:cNvPr id="3" name="Sottotitolo 2"/>
          <p:cNvSpPr>
            <a:spLocks noGrp="1"/>
          </p:cNvSpPr>
          <p:nvPr>
            <p:ph type="subTitle" idx="1"/>
          </p:nvPr>
        </p:nvSpPr>
        <p:spPr>
          <a:xfrm>
            <a:off x="477980" y="4872922"/>
            <a:ext cx="4023359" cy="1208141"/>
          </a:xfrm>
        </p:spPr>
        <p:txBody>
          <a:bodyPr vert="horz" lIns="91440" tIns="45720" rIns="91440" bIns="45720" rtlCol="0" anchor="t">
            <a:normAutofit fontScale="92500" lnSpcReduction="20000"/>
          </a:bodyPr>
          <a:lstStyle/>
          <a:p>
            <a:pPr algn="l"/>
            <a:r>
              <a:rPr lang="en-US" sz="2000" b="1" dirty="0">
                <a:ea typeface="+mn-lt"/>
                <a:cs typeface="+mn-lt"/>
              </a:rPr>
              <a:t>WHEN WE TALK ABOUT THE FUNDAMENTAL PRINCIPLES, WE CAN SAY THAT IT IS THE MOST IMPORTANT GOALS THAT THE STATE INTENDS TO ACHIEVE.</a:t>
            </a:r>
            <a:endParaRPr lang="it-IT" sz="2000" b="1"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CasellaDiTesto 5">
            <a:extLst>
              <a:ext uri="{FF2B5EF4-FFF2-40B4-BE49-F238E27FC236}">
                <a16:creationId xmlns:a16="http://schemas.microsoft.com/office/drawing/2014/main" id="{3E43FC76-1CB3-486F-84B7-17D0B0A525DD}"/>
              </a:ext>
            </a:extLst>
          </p:cNvPr>
          <p:cNvSpPr txBox="1"/>
          <p:nvPr/>
        </p:nvSpPr>
        <p:spPr>
          <a:xfrm>
            <a:off x="6945868" y="3463199"/>
            <a:ext cx="1768474" cy="1569660"/>
          </a:xfrm>
          <a:prstGeom prst="rect">
            <a:avLst/>
          </a:prstGeom>
          <a:noFill/>
        </p:spPr>
        <p:txBody>
          <a:bodyPr wrap="square" rtlCol="0">
            <a:spAutoFit/>
          </a:bodyPr>
          <a:lstStyle/>
          <a:p>
            <a:r>
              <a:rPr lang="de-DE" sz="4800" dirty="0">
                <a:solidFill>
                  <a:srgbClr val="FF0000"/>
                </a:solidFill>
                <a:cs typeface="Calibri Light"/>
              </a:rPr>
              <a:t>TEMI</a:t>
            </a:r>
          </a:p>
          <a:p>
            <a:endParaRPr lang="it-IT" sz="4800" dirty="0"/>
          </a:p>
        </p:txBody>
      </p:sp>
      <p:sp>
        <p:nvSpPr>
          <p:cNvPr id="8" name="CasellaDiTesto 7">
            <a:extLst>
              <a:ext uri="{FF2B5EF4-FFF2-40B4-BE49-F238E27FC236}">
                <a16:creationId xmlns:a16="http://schemas.microsoft.com/office/drawing/2014/main" id="{76E59F57-6A57-41EC-8852-54928B79865A}"/>
              </a:ext>
            </a:extLst>
          </p:cNvPr>
          <p:cNvSpPr txBox="1"/>
          <p:nvPr/>
        </p:nvSpPr>
        <p:spPr>
          <a:xfrm>
            <a:off x="5826564" y="4557388"/>
            <a:ext cx="4628443" cy="1200329"/>
          </a:xfrm>
          <a:prstGeom prst="rect">
            <a:avLst/>
          </a:prstGeom>
          <a:noFill/>
        </p:spPr>
        <p:txBody>
          <a:bodyPr wrap="square" rtlCol="0">
            <a:spAutoFit/>
          </a:bodyPr>
          <a:lstStyle/>
          <a:p>
            <a:r>
              <a:rPr lang="it-IT" b="1" dirty="0"/>
              <a:t>QUANDO PARLIAMO DEI PRINCIPI FONDAMENTALI POSSIAMO DIRE CHE SONO GLI OBIETTIVI PIU 'IMPORTANTI CHE LO STATO INTENDE RAGGIUNGERE</a:t>
            </a:r>
            <a:r>
              <a:rPr lang="it-IT" dirty="0"/>
              <a:t>.</a:t>
            </a:r>
          </a:p>
        </p:txBody>
      </p:sp>
    </p:spTree>
    <p:extLst>
      <p:ext uri="{BB962C8B-B14F-4D97-AF65-F5344CB8AC3E}">
        <p14:creationId xmlns:p14="http://schemas.microsoft.com/office/powerpoint/2010/main" val="396258394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7B3C90D9-00DD-4AF3-ADB3-0120C2ED16E3}"/>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3EC5A8F8-7947-4E01-BC99-10074B7EDEEB}"/>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 1:</a:t>
            </a:r>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7779FD0F-FE7B-4C8B-844F-084E058F3311}"/>
              </a:ext>
            </a:extLst>
          </p:cNvPr>
          <p:cNvSpPr>
            <a:spLocks noGrp="1"/>
          </p:cNvSpPr>
          <p:nvPr>
            <p:ph idx="1"/>
          </p:nvPr>
        </p:nvSpPr>
        <p:spPr>
          <a:xfrm>
            <a:off x="371094" y="2718054"/>
            <a:ext cx="3438906" cy="3207258"/>
          </a:xfrm>
        </p:spPr>
        <p:txBody>
          <a:bodyPr anchor="t">
            <a:normAutofit/>
          </a:bodyPr>
          <a:lstStyle/>
          <a:p>
            <a:pPr marL="0" indent="0">
              <a:buNone/>
            </a:pPr>
            <a:r>
              <a:rPr lang="en-US" sz="2000" dirty="0">
                <a:cs typeface="Calibri"/>
              </a:rPr>
              <a:t>Italy is a republic founded on work. In other words, he wants to emphasize that based on our future there will be no violence against other ethnic groups. It is through our work that we can create wealth and therefore bring well-being.</a:t>
            </a:r>
            <a:endParaRPr lang="en-US" sz="2000" dirty="0">
              <a:ea typeface="+mn-lt"/>
              <a:cs typeface="+mn-lt"/>
            </a:endParaRPr>
          </a:p>
        </p:txBody>
      </p:sp>
      <p:sp>
        <p:nvSpPr>
          <p:cNvPr id="3" name="CasellaDiTesto 2">
            <a:extLst>
              <a:ext uri="{FF2B5EF4-FFF2-40B4-BE49-F238E27FC236}">
                <a16:creationId xmlns:a16="http://schemas.microsoft.com/office/drawing/2014/main" id="{6C4976D6-3929-4376-A31C-B278B751352A}"/>
              </a:ext>
            </a:extLst>
          </p:cNvPr>
          <p:cNvSpPr txBox="1"/>
          <p:nvPr/>
        </p:nvSpPr>
        <p:spPr>
          <a:xfrm>
            <a:off x="7194015" y="1455003"/>
            <a:ext cx="3285964" cy="830997"/>
          </a:xfrm>
          <a:prstGeom prst="rect">
            <a:avLst/>
          </a:prstGeom>
          <a:noFill/>
        </p:spPr>
        <p:txBody>
          <a:bodyPr wrap="none" rtlCol="0">
            <a:spAutoFit/>
          </a:bodyPr>
          <a:lstStyle/>
          <a:p>
            <a:r>
              <a:rPr lang="it-IT" sz="4800" dirty="0">
                <a:solidFill>
                  <a:schemeClr val="accent2"/>
                </a:solidFill>
              </a:rPr>
              <a:t>ARTICOLO</a:t>
            </a:r>
            <a:r>
              <a:rPr lang="it-IT" sz="4800" b="1" dirty="0">
                <a:solidFill>
                  <a:schemeClr val="accent2"/>
                </a:solidFill>
              </a:rPr>
              <a:t> 1</a:t>
            </a:r>
            <a:r>
              <a:rPr lang="it-IT" b="1" dirty="0">
                <a:solidFill>
                  <a:schemeClr val="accent2"/>
                </a:solidFill>
              </a:rPr>
              <a:t>:</a:t>
            </a:r>
            <a:endParaRPr lang="it-IT" dirty="0"/>
          </a:p>
        </p:txBody>
      </p:sp>
      <p:sp>
        <p:nvSpPr>
          <p:cNvPr id="5" name="CasellaDiTesto 4">
            <a:extLst>
              <a:ext uri="{FF2B5EF4-FFF2-40B4-BE49-F238E27FC236}">
                <a16:creationId xmlns:a16="http://schemas.microsoft.com/office/drawing/2014/main" id="{84F167BB-A495-4D83-B218-0F1B1F606EAB}"/>
              </a:ext>
            </a:extLst>
          </p:cNvPr>
          <p:cNvSpPr txBox="1"/>
          <p:nvPr/>
        </p:nvSpPr>
        <p:spPr>
          <a:xfrm>
            <a:off x="6615422" y="2718054"/>
            <a:ext cx="4443149" cy="2246769"/>
          </a:xfrm>
          <a:prstGeom prst="rect">
            <a:avLst/>
          </a:prstGeom>
          <a:noFill/>
        </p:spPr>
        <p:txBody>
          <a:bodyPr wrap="square" rtlCol="0">
            <a:spAutoFit/>
          </a:bodyPr>
          <a:lstStyle/>
          <a:p>
            <a:r>
              <a:rPr lang="it-IT" sz="2000" dirty="0"/>
              <a:t>L'Italia è una repubblica fondata sul lavoro. In altre parole, vuole sottolineare che sulla base del nostro futuro non ci sarà violenza contro altri gruppi etnici. È attraverso il nostro lavoro che possiamo creare ricchezza e quindi portare benessere.</a:t>
            </a:r>
          </a:p>
        </p:txBody>
      </p:sp>
    </p:spTree>
    <p:extLst>
      <p:ext uri="{BB962C8B-B14F-4D97-AF65-F5344CB8AC3E}">
        <p14:creationId xmlns:p14="http://schemas.microsoft.com/office/powerpoint/2010/main" val="13502989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86CC703A-7498-4A91-A970-319DB45AB78E}"/>
              </a:ext>
            </a:extLst>
          </p:cNvPr>
          <p:cNvPicPr>
            <a:picLocks noChangeAspect="1"/>
          </p:cNvPicPr>
          <p:nvPr/>
        </p:nvPicPr>
        <p:blipFill rotWithShape="1">
          <a:blip r:embed="rId2"/>
          <a:srcRect l="13815" t="4898" r="18568" b="1"/>
          <a:stretch/>
        </p:blipFill>
        <p:spPr>
          <a:xfrm>
            <a:off x="3637788" y="28585"/>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B7D20F89-3438-4918-A585-3E8881C779C2}"/>
              </a:ext>
            </a:extLst>
          </p:cNvPr>
          <p:cNvSpPr>
            <a:spLocks noGrp="1"/>
          </p:cNvSpPr>
          <p:nvPr>
            <p:ph type="title"/>
          </p:nvPr>
        </p:nvSpPr>
        <p:spPr>
          <a:xfrm>
            <a:off x="420831" y="-563562"/>
            <a:ext cx="4023360" cy="3204134"/>
          </a:xfrm>
        </p:spPr>
        <p:txBody>
          <a:bodyPr vert="horz" lIns="91440" tIns="45720" rIns="91440" bIns="45720" rtlCol="0" anchor="b">
            <a:normAutofit/>
          </a:bodyPr>
          <a:lstStyle/>
          <a:p>
            <a:r>
              <a:rPr lang="it-IT" sz="4800" b="1" dirty="0">
                <a:solidFill>
                  <a:schemeClr val="accent2"/>
                </a:solidFill>
              </a:rPr>
              <a:t>ARTICLE</a:t>
            </a:r>
            <a:r>
              <a:rPr lang="en-US" sz="4800" b="1" dirty="0">
                <a:solidFill>
                  <a:schemeClr val="accent2"/>
                </a:solidFill>
              </a:rPr>
              <a:t> 2:</a:t>
            </a:r>
          </a:p>
        </p:txBody>
      </p:sp>
      <p:sp>
        <p:nvSpPr>
          <p:cNvPr id="3" name="Segnaposto contenuto 2">
            <a:extLst>
              <a:ext uri="{FF2B5EF4-FFF2-40B4-BE49-F238E27FC236}">
                <a16:creationId xmlns:a16="http://schemas.microsoft.com/office/drawing/2014/main" id="{9B3612B9-5463-4BA1-A0C9-AF38084E81B2}"/>
              </a:ext>
            </a:extLst>
          </p:cNvPr>
          <p:cNvSpPr>
            <a:spLocks noGrp="1"/>
          </p:cNvSpPr>
          <p:nvPr>
            <p:ph idx="1"/>
          </p:nvPr>
        </p:nvSpPr>
        <p:spPr>
          <a:xfrm>
            <a:off x="481029" y="5024176"/>
            <a:ext cx="4023359" cy="1208141"/>
          </a:xfrm>
        </p:spPr>
        <p:txBody>
          <a:bodyPr vert="horz" lIns="91440" tIns="45720" rIns="91440" bIns="45720" rtlCol="0" anchor="t">
            <a:normAutofit/>
          </a:bodyPr>
          <a:lstStyle/>
          <a:p>
            <a:pPr marL="0" indent="0">
              <a:buNone/>
            </a:pPr>
            <a:r>
              <a:rPr lang="en-US" sz="2000" dirty="0"/>
              <a:t>Italy recognizes the fundamental rights of man, that is, the rights that are acquired from birth, and which no one can annul.</a:t>
            </a:r>
            <a:endParaRPr lang="en-US" sz="2000" dirty="0">
              <a:cs typeface="Calibri"/>
            </a:endParaRP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9F69C2F-C52B-42FE-BA21-4308232DB7D9}"/>
              </a:ext>
            </a:extLst>
          </p:cNvPr>
          <p:cNvSpPr txBox="1"/>
          <p:nvPr/>
        </p:nvSpPr>
        <p:spPr>
          <a:xfrm>
            <a:off x="6957059" y="1809575"/>
            <a:ext cx="3391762" cy="830997"/>
          </a:xfrm>
          <a:prstGeom prst="rect">
            <a:avLst/>
          </a:prstGeom>
          <a:noFill/>
        </p:spPr>
        <p:txBody>
          <a:bodyPr wrap="none" rtlCol="0">
            <a:spAutoFit/>
          </a:bodyPr>
          <a:lstStyle/>
          <a:p>
            <a:r>
              <a:rPr lang="it-IT" sz="4800" dirty="0">
                <a:solidFill>
                  <a:schemeClr val="accent2"/>
                </a:solidFill>
              </a:rPr>
              <a:t>ARTICOLO</a:t>
            </a:r>
            <a:r>
              <a:rPr lang="en-US" sz="4800" b="1" dirty="0">
                <a:solidFill>
                  <a:schemeClr val="accent2"/>
                </a:solidFill>
              </a:rPr>
              <a:t> 2:</a:t>
            </a:r>
            <a:endParaRPr lang="it-IT" sz="4800" dirty="0"/>
          </a:p>
        </p:txBody>
      </p:sp>
      <p:sp>
        <p:nvSpPr>
          <p:cNvPr id="6" name="CasellaDiTesto 5">
            <a:extLst>
              <a:ext uri="{FF2B5EF4-FFF2-40B4-BE49-F238E27FC236}">
                <a16:creationId xmlns:a16="http://schemas.microsoft.com/office/drawing/2014/main" id="{2D838394-E527-4393-A2F3-ACE8D617336A}"/>
              </a:ext>
            </a:extLst>
          </p:cNvPr>
          <p:cNvSpPr txBox="1"/>
          <p:nvPr/>
        </p:nvSpPr>
        <p:spPr>
          <a:xfrm>
            <a:off x="6957059" y="4543874"/>
            <a:ext cx="3663201" cy="1631216"/>
          </a:xfrm>
          <a:prstGeom prst="rect">
            <a:avLst/>
          </a:prstGeom>
          <a:noFill/>
        </p:spPr>
        <p:txBody>
          <a:bodyPr wrap="square" rtlCol="0">
            <a:spAutoFit/>
          </a:bodyPr>
          <a:lstStyle/>
          <a:p>
            <a:r>
              <a:rPr lang="it-IT" sz="2000" dirty="0"/>
              <a:t>L'Italia riconosce i diritti fondamentali dell'uomo, cioè i diritti che si acquisiscono dalla nascita e che nessuno può annullare.</a:t>
            </a:r>
          </a:p>
        </p:txBody>
      </p:sp>
    </p:spTree>
    <p:extLst>
      <p:ext uri="{BB962C8B-B14F-4D97-AF65-F5344CB8AC3E}">
        <p14:creationId xmlns:p14="http://schemas.microsoft.com/office/powerpoint/2010/main" val="23314109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1B5D5ED2-FF7B-4645-A87E-D5346D632E71}"/>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410A105A-C93A-44A0-BCB4-042C25C87A9A}"/>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en-US" sz="4800" b="1" dirty="0">
                <a:solidFill>
                  <a:schemeClr val="accent2"/>
                </a:solidFill>
                <a:ea typeface="+mj-lt"/>
                <a:cs typeface="+mj-lt"/>
              </a:rPr>
              <a:t> 3:</a:t>
            </a:r>
            <a:endParaRPr lang="it-IT" sz="4800" dirty="0">
              <a:solidFill>
                <a:schemeClr val="accent2"/>
              </a:solidFill>
              <a:ea typeface="+mj-lt"/>
              <a:cs typeface="+mj-lt"/>
            </a:endParaRPr>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8F43590B-3F59-4AE4-967F-C48A85106683}"/>
              </a:ext>
            </a:extLst>
          </p:cNvPr>
          <p:cNvSpPr>
            <a:spLocks noGrp="1"/>
          </p:cNvSpPr>
          <p:nvPr>
            <p:ph idx="1"/>
          </p:nvPr>
        </p:nvSpPr>
        <p:spPr>
          <a:xfrm>
            <a:off x="371094" y="2718054"/>
            <a:ext cx="3438906" cy="3207258"/>
          </a:xfrm>
        </p:spPr>
        <p:txBody>
          <a:bodyPr anchor="t">
            <a:normAutofit/>
          </a:bodyPr>
          <a:lstStyle/>
          <a:p>
            <a:pPr marL="0" indent="0">
              <a:buNone/>
            </a:pPr>
            <a:r>
              <a:rPr lang="en-US" sz="2000" dirty="0">
                <a:ea typeface="+mn-lt"/>
                <a:cs typeface="+mn-lt"/>
              </a:rPr>
              <a:t>It is the article which affirms the principle of "legal equality of all</a:t>
            </a:r>
          </a:p>
          <a:p>
            <a:pPr marL="0" indent="0">
              <a:buNone/>
            </a:pPr>
            <a:r>
              <a:rPr lang="en-US" sz="2000" dirty="0">
                <a:ea typeface="+mn-lt"/>
                <a:cs typeface="+mn-lt"/>
              </a:rPr>
              <a:t>citizens". All citizens are equal before the law.</a:t>
            </a:r>
            <a:endParaRPr lang="en-US" sz="2000" dirty="0">
              <a:cs typeface="Calibri" panose="020F0502020204030204"/>
            </a:endParaRPr>
          </a:p>
        </p:txBody>
      </p:sp>
      <p:sp>
        <p:nvSpPr>
          <p:cNvPr id="3" name="CasellaDiTesto 2">
            <a:extLst>
              <a:ext uri="{FF2B5EF4-FFF2-40B4-BE49-F238E27FC236}">
                <a16:creationId xmlns:a16="http://schemas.microsoft.com/office/drawing/2014/main" id="{4A486F31-D042-45E2-91FC-05981AD9578F}"/>
              </a:ext>
            </a:extLst>
          </p:cNvPr>
          <p:cNvSpPr txBox="1"/>
          <p:nvPr/>
        </p:nvSpPr>
        <p:spPr>
          <a:xfrm>
            <a:off x="7102184" y="1612483"/>
            <a:ext cx="3438144" cy="830997"/>
          </a:xfrm>
          <a:prstGeom prst="rect">
            <a:avLst/>
          </a:prstGeom>
          <a:noFill/>
        </p:spPr>
        <p:txBody>
          <a:bodyPr wrap="square" rtlCol="0">
            <a:spAutoFit/>
          </a:bodyPr>
          <a:lstStyle/>
          <a:p>
            <a:r>
              <a:rPr lang="it-IT" sz="4800" dirty="0">
                <a:solidFill>
                  <a:schemeClr val="accent2"/>
                </a:solidFill>
              </a:rPr>
              <a:t>ARTICOLO</a:t>
            </a:r>
            <a:r>
              <a:rPr lang="en-US" sz="4800" b="1" dirty="0">
                <a:solidFill>
                  <a:schemeClr val="accent2"/>
                </a:solidFill>
              </a:rPr>
              <a:t> </a:t>
            </a:r>
            <a:r>
              <a:rPr lang="en-US" sz="4800" dirty="0">
                <a:solidFill>
                  <a:schemeClr val="accent2"/>
                </a:solidFill>
              </a:rPr>
              <a:t>3</a:t>
            </a:r>
            <a:r>
              <a:rPr lang="en-US" sz="4800" b="1" dirty="0">
                <a:solidFill>
                  <a:schemeClr val="accent2"/>
                </a:solidFill>
              </a:rPr>
              <a:t>:</a:t>
            </a:r>
            <a:endParaRPr lang="it-IT" sz="4800" dirty="0"/>
          </a:p>
        </p:txBody>
      </p:sp>
      <p:sp>
        <p:nvSpPr>
          <p:cNvPr id="5" name="CasellaDiTesto 4">
            <a:extLst>
              <a:ext uri="{FF2B5EF4-FFF2-40B4-BE49-F238E27FC236}">
                <a16:creationId xmlns:a16="http://schemas.microsoft.com/office/drawing/2014/main" id="{E77114D4-AF08-43B0-837C-61A4DE666A19}"/>
              </a:ext>
            </a:extLst>
          </p:cNvPr>
          <p:cNvSpPr txBox="1"/>
          <p:nvPr/>
        </p:nvSpPr>
        <p:spPr>
          <a:xfrm>
            <a:off x="6961374" y="2690336"/>
            <a:ext cx="4362679" cy="1323439"/>
          </a:xfrm>
          <a:prstGeom prst="rect">
            <a:avLst/>
          </a:prstGeom>
          <a:noFill/>
        </p:spPr>
        <p:txBody>
          <a:bodyPr wrap="square" rtlCol="0">
            <a:spAutoFit/>
          </a:bodyPr>
          <a:lstStyle/>
          <a:p>
            <a:r>
              <a:rPr lang="it-IT" sz="2000" dirty="0">
                <a:ea typeface="+mn-lt"/>
                <a:cs typeface="+mn-lt"/>
              </a:rPr>
              <a:t>È l'articolo che afferma il principio di "uguaglianza giuridica di tutti</a:t>
            </a:r>
          </a:p>
          <a:p>
            <a:r>
              <a:rPr lang="it-IT" sz="2000" dirty="0">
                <a:ea typeface="+mn-lt"/>
                <a:cs typeface="+mn-lt"/>
              </a:rPr>
              <a:t>cittadini ". Tutti i cittadini sono uguali davanti alla legge.</a:t>
            </a:r>
            <a:endParaRPr lang="it-IT" dirty="0"/>
          </a:p>
        </p:txBody>
      </p:sp>
    </p:spTree>
    <p:extLst>
      <p:ext uri="{BB962C8B-B14F-4D97-AF65-F5344CB8AC3E}">
        <p14:creationId xmlns:p14="http://schemas.microsoft.com/office/powerpoint/2010/main" val="149337929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E6E9A050-708C-409C-9CBC-A778615708DF}"/>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C6547363-CF3B-40E8-9ABF-74EBA69F128C}"/>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cs typeface="Calibri Light"/>
              </a:rPr>
              <a:t> 4:</a:t>
            </a:r>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932AA30C-F369-43CB-B5B4-E01CF8D11904}"/>
              </a:ext>
            </a:extLst>
          </p:cNvPr>
          <p:cNvSpPr>
            <a:spLocks noGrp="1"/>
          </p:cNvSpPr>
          <p:nvPr>
            <p:ph idx="1"/>
          </p:nvPr>
        </p:nvSpPr>
        <p:spPr>
          <a:xfrm>
            <a:off x="371094" y="2792604"/>
            <a:ext cx="3438906" cy="3207258"/>
          </a:xfrm>
        </p:spPr>
        <p:txBody>
          <a:bodyPr anchor="t">
            <a:normAutofit/>
          </a:bodyPr>
          <a:lstStyle/>
          <a:p>
            <a:pPr marL="0" indent="0">
              <a:buNone/>
            </a:pPr>
            <a:r>
              <a:rPr lang="en-US" sz="2000" dirty="0">
                <a:ea typeface="+mn-lt"/>
                <a:cs typeface="+mn-lt"/>
              </a:rPr>
              <a:t>All citizens have the right to work. But in this article it is said that work is a duty of all citizens. Nobody should give up on the idea of ​​being useful to the community.</a:t>
            </a:r>
          </a:p>
        </p:txBody>
      </p:sp>
      <p:sp>
        <p:nvSpPr>
          <p:cNvPr id="3" name="CasellaDiTesto 2">
            <a:extLst>
              <a:ext uri="{FF2B5EF4-FFF2-40B4-BE49-F238E27FC236}">
                <a16:creationId xmlns:a16="http://schemas.microsoft.com/office/drawing/2014/main" id="{49E95CAE-CA42-40A3-B240-CFEFF5A15D13}"/>
              </a:ext>
            </a:extLst>
          </p:cNvPr>
          <p:cNvSpPr txBox="1"/>
          <p:nvPr/>
        </p:nvSpPr>
        <p:spPr>
          <a:xfrm>
            <a:off x="7818813" y="1612483"/>
            <a:ext cx="3550593" cy="830997"/>
          </a:xfrm>
          <a:prstGeom prst="rect">
            <a:avLst/>
          </a:prstGeom>
          <a:noFill/>
        </p:spPr>
        <p:txBody>
          <a:bodyPr wrap="square" rtlCol="0">
            <a:spAutoFit/>
          </a:bodyPr>
          <a:lstStyle/>
          <a:p>
            <a:r>
              <a:rPr lang="it-IT" sz="4800" dirty="0">
                <a:solidFill>
                  <a:schemeClr val="accent2"/>
                </a:solidFill>
              </a:rPr>
              <a:t>ARTICOLO</a:t>
            </a:r>
            <a:r>
              <a:rPr lang="it-IT" sz="4800" b="1" dirty="0">
                <a:solidFill>
                  <a:schemeClr val="accent2"/>
                </a:solidFill>
                <a:cs typeface="Calibri Light"/>
              </a:rPr>
              <a:t> 4:</a:t>
            </a:r>
            <a:endParaRPr lang="it-IT" sz="4800" dirty="0"/>
          </a:p>
        </p:txBody>
      </p:sp>
      <p:sp>
        <p:nvSpPr>
          <p:cNvPr id="5" name="CasellaDiTesto 4">
            <a:extLst>
              <a:ext uri="{FF2B5EF4-FFF2-40B4-BE49-F238E27FC236}">
                <a16:creationId xmlns:a16="http://schemas.microsoft.com/office/drawing/2014/main" id="{F9009C2E-62FD-479F-AA34-3403AE421217}"/>
              </a:ext>
            </a:extLst>
          </p:cNvPr>
          <p:cNvSpPr txBox="1"/>
          <p:nvPr/>
        </p:nvSpPr>
        <p:spPr>
          <a:xfrm>
            <a:off x="7733840" y="2461768"/>
            <a:ext cx="3438905" cy="2246769"/>
          </a:xfrm>
          <a:prstGeom prst="rect">
            <a:avLst/>
          </a:prstGeom>
          <a:noFill/>
        </p:spPr>
        <p:txBody>
          <a:bodyPr wrap="square" rtlCol="0">
            <a:spAutoFit/>
          </a:bodyPr>
          <a:lstStyle/>
          <a:p>
            <a:r>
              <a:rPr lang="it-IT" sz="2000" dirty="0"/>
              <a:t>Tutti i cittadini hanno il diritto di lavorare. Ma in questo articolo si dice che il lavoro è un dovere di tutti i cittadini. Nessuno dovrebbe rinunciare all'idea di essere utile alla comunità.</a:t>
            </a:r>
          </a:p>
        </p:txBody>
      </p:sp>
    </p:spTree>
    <p:extLst>
      <p:ext uri="{BB962C8B-B14F-4D97-AF65-F5344CB8AC3E}">
        <p14:creationId xmlns:p14="http://schemas.microsoft.com/office/powerpoint/2010/main" val="39704937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B2D13DAA-B763-4E59-A1F0-17F69966F7C7}"/>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3" name="Rectangle 1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703C0184-9996-468F-BF52-6DAB83BAF100}"/>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ea typeface="+mj-lt"/>
                <a:cs typeface="+mj-lt"/>
              </a:rPr>
              <a:t> 5:</a:t>
            </a:r>
            <a:endParaRPr lang="it-IT" sz="4800" dirty="0">
              <a:solidFill>
                <a:schemeClr val="accent2"/>
              </a:solidFill>
            </a:endParaRPr>
          </a:p>
        </p:txBody>
      </p:sp>
      <p:sp>
        <p:nvSpPr>
          <p:cNvPr id="15" name="Rectangle 1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463B12D9-8F54-431D-84DF-79DEFB66AE80}"/>
              </a:ext>
            </a:extLst>
          </p:cNvPr>
          <p:cNvSpPr>
            <a:spLocks noGrp="1"/>
          </p:cNvSpPr>
          <p:nvPr>
            <p:ph idx="1"/>
          </p:nvPr>
        </p:nvSpPr>
        <p:spPr>
          <a:xfrm>
            <a:off x="371094" y="2718054"/>
            <a:ext cx="3438906" cy="3207258"/>
          </a:xfrm>
        </p:spPr>
        <p:txBody>
          <a:bodyPr anchor="t">
            <a:normAutofit/>
          </a:bodyPr>
          <a:lstStyle/>
          <a:p>
            <a:pPr marL="0" indent="0">
              <a:buNone/>
            </a:pPr>
            <a:r>
              <a:rPr lang="en-US" sz="2000" dirty="0">
                <a:ea typeface="+mn-lt"/>
                <a:cs typeface="+mn-lt"/>
              </a:rPr>
              <a:t>Italy is an indivisible state. In fact, the administration will be decentralized, that is, it will also be organized through the Regions and Municipalities. Furthermore, Italy is a unitary state, that is, it can never be divided into other states.</a:t>
            </a:r>
            <a:endParaRPr lang="en-US" sz="2000" dirty="0">
              <a:cs typeface="Calibri"/>
            </a:endParaRPr>
          </a:p>
        </p:txBody>
      </p:sp>
      <p:sp>
        <p:nvSpPr>
          <p:cNvPr id="3" name="CasellaDiTesto 2">
            <a:extLst>
              <a:ext uri="{FF2B5EF4-FFF2-40B4-BE49-F238E27FC236}">
                <a16:creationId xmlns:a16="http://schemas.microsoft.com/office/drawing/2014/main" id="{58372A1B-1444-40A7-9314-31A5A3976421}"/>
              </a:ext>
            </a:extLst>
          </p:cNvPr>
          <p:cNvSpPr txBox="1"/>
          <p:nvPr/>
        </p:nvSpPr>
        <p:spPr>
          <a:xfrm>
            <a:off x="7857234" y="1630771"/>
            <a:ext cx="3438144" cy="830997"/>
          </a:xfrm>
          <a:prstGeom prst="rect">
            <a:avLst/>
          </a:prstGeom>
          <a:noFill/>
        </p:spPr>
        <p:txBody>
          <a:bodyPr wrap="square" rtlCol="0">
            <a:spAutoFit/>
          </a:bodyPr>
          <a:lstStyle/>
          <a:p>
            <a:r>
              <a:rPr lang="it-IT" sz="4800" dirty="0">
                <a:solidFill>
                  <a:schemeClr val="accent2"/>
                </a:solidFill>
              </a:rPr>
              <a:t>ARTICOLO</a:t>
            </a:r>
            <a:r>
              <a:rPr lang="it-IT" sz="4800" b="1" dirty="0">
                <a:solidFill>
                  <a:schemeClr val="accent2"/>
                </a:solidFill>
                <a:ea typeface="+mj-lt"/>
                <a:cs typeface="+mj-lt"/>
              </a:rPr>
              <a:t> </a:t>
            </a:r>
            <a:r>
              <a:rPr lang="it-IT" sz="4800" dirty="0">
                <a:solidFill>
                  <a:schemeClr val="accent2"/>
                </a:solidFill>
                <a:ea typeface="+mj-lt"/>
                <a:cs typeface="+mj-lt"/>
              </a:rPr>
              <a:t>5</a:t>
            </a:r>
            <a:r>
              <a:rPr lang="it-IT" sz="4800" b="1" dirty="0">
                <a:solidFill>
                  <a:schemeClr val="accent2"/>
                </a:solidFill>
                <a:ea typeface="+mj-lt"/>
                <a:cs typeface="+mj-lt"/>
              </a:rPr>
              <a:t>:</a:t>
            </a:r>
            <a:endParaRPr lang="it-IT" sz="4800" dirty="0"/>
          </a:p>
        </p:txBody>
      </p:sp>
      <p:sp>
        <p:nvSpPr>
          <p:cNvPr id="5" name="CasellaDiTesto 4">
            <a:extLst>
              <a:ext uri="{FF2B5EF4-FFF2-40B4-BE49-F238E27FC236}">
                <a16:creationId xmlns:a16="http://schemas.microsoft.com/office/drawing/2014/main" id="{062F70B6-4BFB-414F-97CF-88614709274A}"/>
              </a:ext>
            </a:extLst>
          </p:cNvPr>
          <p:cNvSpPr txBox="1"/>
          <p:nvPr/>
        </p:nvSpPr>
        <p:spPr>
          <a:xfrm>
            <a:off x="7857234" y="2725959"/>
            <a:ext cx="3567258" cy="2246769"/>
          </a:xfrm>
          <a:prstGeom prst="rect">
            <a:avLst/>
          </a:prstGeom>
          <a:noFill/>
        </p:spPr>
        <p:txBody>
          <a:bodyPr wrap="square" rtlCol="0">
            <a:spAutoFit/>
          </a:bodyPr>
          <a:lstStyle/>
          <a:p>
            <a:r>
              <a:rPr lang="it-IT" sz="2000" dirty="0"/>
              <a:t>L'Italia è uno Stato indivisibile. Infatti l'amministrazione sarà decentrata, cioè sarà organizzata anche attraverso Regioni e Comuni. Inoltre, l'Italia è uno Stato unitario, cioè non può mai essere diviso in altri Stati.</a:t>
            </a:r>
          </a:p>
        </p:txBody>
      </p:sp>
    </p:spTree>
    <p:extLst>
      <p:ext uri="{BB962C8B-B14F-4D97-AF65-F5344CB8AC3E}">
        <p14:creationId xmlns:p14="http://schemas.microsoft.com/office/powerpoint/2010/main" val="29132188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62579D48-88C4-48AA-9D00-3F863D2F11AC}"/>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20" name="Rectangle 19">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BD4933E2-4DE4-4E4D-9BC1-FAD80297F6CD}"/>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cs typeface="Calibri Light"/>
              </a:rPr>
              <a:t> 6:</a:t>
            </a:r>
            <a:endParaRPr lang="it-IT" sz="4800" dirty="0">
              <a:solidFill>
                <a:schemeClr val="accent2"/>
              </a:solidFill>
            </a:endParaRPr>
          </a:p>
        </p:txBody>
      </p:sp>
      <p:sp>
        <p:nvSpPr>
          <p:cNvPr id="22" name="Rectangle 21">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03598671-916D-4FAD-A3AD-E2515B40A106}"/>
              </a:ext>
            </a:extLst>
          </p:cNvPr>
          <p:cNvSpPr>
            <a:spLocks noGrp="1"/>
          </p:cNvSpPr>
          <p:nvPr>
            <p:ph idx="1"/>
          </p:nvPr>
        </p:nvSpPr>
        <p:spPr>
          <a:xfrm>
            <a:off x="371094" y="2718054"/>
            <a:ext cx="3438906" cy="3207258"/>
          </a:xfrm>
        </p:spPr>
        <p:txBody>
          <a:bodyPr anchor="t">
            <a:normAutofit/>
          </a:bodyPr>
          <a:lstStyle/>
          <a:p>
            <a:pPr marL="0" indent="0">
              <a:buNone/>
            </a:pPr>
            <a:r>
              <a:rPr lang="en-US" sz="2000" dirty="0">
                <a:ea typeface="+mn-lt"/>
                <a:cs typeface="+mn-lt"/>
              </a:rPr>
              <a:t>Italy protects linguistic minorities. In fact, the constitution says that these minorities must be protected and not persecuted and exterminated.</a:t>
            </a:r>
            <a:endParaRPr lang="en-US" sz="2000" dirty="0">
              <a:cs typeface="Calibri" panose="020F0502020204030204"/>
            </a:endParaRPr>
          </a:p>
        </p:txBody>
      </p:sp>
      <p:sp>
        <p:nvSpPr>
          <p:cNvPr id="3" name="CasellaDiTesto 2">
            <a:extLst>
              <a:ext uri="{FF2B5EF4-FFF2-40B4-BE49-F238E27FC236}">
                <a16:creationId xmlns:a16="http://schemas.microsoft.com/office/drawing/2014/main" id="{6A98FBAD-90BC-47E5-85CF-3324706975D7}"/>
              </a:ext>
            </a:extLst>
          </p:cNvPr>
          <p:cNvSpPr txBox="1"/>
          <p:nvPr/>
        </p:nvSpPr>
        <p:spPr>
          <a:xfrm>
            <a:off x="7857234" y="1640190"/>
            <a:ext cx="3300984" cy="830997"/>
          </a:xfrm>
          <a:prstGeom prst="rect">
            <a:avLst/>
          </a:prstGeom>
          <a:noFill/>
        </p:spPr>
        <p:txBody>
          <a:bodyPr wrap="square" rtlCol="0">
            <a:spAutoFit/>
          </a:bodyPr>
          <a:lstStyle/>
          <a:p>
            <a:r>
              <a:rPr lang="it-IT" sz="4800" dirty="0">
                <a:solidFill>
                  <a:schemeClr val="accent2"/>
                </a:solidFill>
              </a:rPr>
              <a:t>ARTICOLO</a:t>
            </a:r>
            <a:r>
              <a:rPr lang="it-IT" sz="4800" dirty="0">
                <a:solidFill>
                  <a:schemeClr val="accent2"/>
                </a:solidFill>
                <a:cs typeface="Calibri Light"/>
              </a:rPr>
              <a:t> 6:</a:t>
            </a:r>
            <a:endParaRPr lang="it-IT" sz="4800" dirty="0"/>
          </a:p>
        </p:txBody>
      </p:sp>
      <p:sp>
        <p:nvSpPr>
          <p:cNvPr id="6" name="CasellaDiTesto 5">
            <a:extLst>
              <a:ext uri="{FF2B5EF4-FFF2-40B4-BE49-F238E27FC236}">
                <a16:creationId xmlns:a16="http://schemas.microsoft.com/office/drawing/2014/main" id="{D6603526-7168-4233-8FA4-C8B29E5662A1}"/>
              </a:ext>
            </a:extLst>
          </p:cNvPr>
          <p:cNvSpPr txBox="1"/>
          <p:nvPr/>
        </p:nvSpPr>
        <p:spPr>
          <a:xfrm>
            <a:off x="7821975" y="2690335"/>
            <a:ext cx="3260993" cy="1938992"/>
          </a:xfrm>
          <a:prstGeom prst="rect">
            <a:avLst/>
          </a:prstGeom>
          <a:noFill/>
        </p:spPr>
        <p:txBody>
          <a:bodyPr wrap="square" rtlCol="0">
            <a:spAutoFit/>
          </a:bodyPr>
          <a:lstStyle/>
          <a:p>
            <a:r>
              <a:rPr lang="it-IT" sz="2000" dirty="0"/>
              <a:t>L'Italia protegge le minoranze linguistiche. In effetti, la costituzione dice che queste minoranze devono essere protette e non perseguitate e sterminate.</a:t>
            </a:r>
          </a:p>
        </p:txBody>
      </p:sp>
    </p:spTree>
    <p:extLst>
      <p:ext uri="{BB962C8B-B14F-4D97-AF65-F5344CB8AC3E}">
        <p14:creationId xmlns:p14="http://schemas.microsoft.com/office/powerpoint/2010/main" val="14722889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4" descr="Immagine che contiene testo&#10;&#10;Descrizione generata automaticamente">
            <a:extLst>
              <a:ext uri="{FF2B5EF4-FFF2-40B4-BE49-F238E27FC236}">
                <a16:creationId xmlns:a16="http://schemas.microsoft.com/office/drawing/2014/main" id="{28E3F3D1-A87B-433F-80E3-5E7D0728AA9B}"/>
              </a:ext>
            </a:extLst>
          </p:cNvPr>
          <p:cNvPicPr>
            <a:picLocks noChangeAspect="1"/>
          </p:cNvPicPr>
          <p:nvPr/>
        </p:nvPicPr>
        <p:blipFill rotWithShape="1">
          <a:blip r:embed="rId2"/>
          <a:srcRect l="13888" t="5009" r="18565"/>
          <a:stretch/>
        </p:blipFill>
        <p:spPr>
          <a:xfrm>
            <a:off x="3522468" y="10"/>
            <a:ext cx="8669532" cy="6857990"/>
          </a:xfrm>
          <a:prstGeom prst="rect">
            <a:avLst/>
          </a:prstGeom>
        </p:spPr>
      </p:pic>
      <p:sp>
        <p:nvSpPr>
          <p:cNvPr id="18" name="Rectangle 17">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3BAA1992-AF4D-4EE5-A426-731CCF7BD357}"/>
              </a:ext>
            </a:extLst>
          </p:cNvPr>
          <p:cNvSpPr>
            <a:spLocks noGrp="1"/>
          </p:cNvSpPr>
          <p:nvPr>
            <p:ph type="title"/>
          </p:nvPr>
        </p:nvSpPr>
        <p:spPr>
          <a:xfrm>
            <a:off x="371094" y="1161288"/>
            <a:ext cx="3438144" cy="1124712"/>
          </a:xfrm>
        </p:spPr>
        <p:txBody>
          <a:bodyPr anchor="b">
            <a:normAutofit/>
          </a:bodyPr>
          <a:lstStyle/>
          <a:p>
            <a:r>
              <a:rPr lang="it-IT" sz="4800" b="1" dirty="0">
                <a:solidFill>
                  <a:schemeClr val="accent2"/>
                </a:solidFill>
              </a:rPr>
              <a:t>ARTICLE</a:t>
            </a:r>
            <a:r>
              <a:rPr lang="it-IT" sz="4800" b="1" dirty="0">
                <a:solidFill>
                  <a:schemeClr val="accent2"/>
                </a:solidFill>
                <a:cs typeface="Calibri Light"/>
              </a:rPr>
              <a:t> 7:</a:t>
            </a:r>
            <a:endParaRPr lang="it-IT" sz="4800" dirty="0">
              <a:solidFill>
                <a:schemeClr val="accent2"/>
              </a:solidFill>
            </a:endParaRPr>
          </a:p>
        </p:txBody>
      </p:sp>
      <p:sp>
        <p:nvSpPr>
          <p:cNvPr id="20" name="Rectangle 19">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32AF521A-6E1D-47EB-A681-D01B79E10415}"/>
              </a:ext>
            </a:extLst>
          </p:cNvPr>
          <p:cNvSpPr>
            <a:spLocks noGrp="1"/>
          </p:cNvSpPr>
          <p:nvPr>
            <p:ph idx="1"/>
          </p:nvPr>
        </p:nvSpPr>
        <p:spPr>
          <a:xfrm>
            <a:off x="371094" y="2718054"/>
            <a:ext cx="3438906" cy="3207258"/>
          </a:xfrm>
        </p:spPr>
        <p:txBody>
          <a:bodyPr vert="horz" lIns="91440" tIns="45720" rIns="91440" bIns="45720" rtlCol="0" anchor="t">
            <a:normAutofit/>
          </a:bodyPr>
          <a:lstStyle/>
          <a:p>
            <a:pPr marL="0" indent="0">
              <a:buNone/>
            </a:pPr>
            <a:r>
              <a:rPr lang="en-US" sz="2000" dirty="0">
                <a:ea typeface="+mn-lt"/>
                <a:cs typeface="+mn-lt"/>
              </a:rPr>
              <a:t>The State and the Catholic Church are, each in its own order, independent and sovereign. Their relations are regulated by the Lateran Pacts. Amendments to the Pacts, accepted by both parties, do not require a constitutional revision procedure.</a:t>
            </a:r>
            <a:endParaRPr lang="en-US" sz="2000" dirty="0"/>
          </a:p>
        </p:txBody>
      </p:sp>
      <p:sp>
        <p:nvSpPr>
          <p:cNvPr id="3" name="CasellaDiTesto 2">
            <a:extLst>
              <a:ext uri="{FF2B5EF4-FFF2-40B4-BE49-F238E27FC236}">
                <a16:creationId xmlns:a16="http://schemas.microsoft.com/office/drawing/2014/main" id="{3457D7CB-109A-4782-8057-863B4E623FCE}"/>
              </a:ext>
            </a:extLst>
          </p:cNvPr>
          <p:cNvSpPr txBox="1"/>
          <p:nvPr/>
        </p:nvSpPr>
        <p:spPr>
          <a:xfrm>
            <a:off x="7331704" y="1612483"/>
            <a:ext cx="3300984" cy="830997"/>
          </a:xfrm>
          <a:prstGeom prst="rect">
            <a:avLst/>
          </a:prstGeom>
          <a:noFill/>
        </p:spPr>
        <p:txBody>
          <a:bodyPr wrap="square" rtlCol="0">
            <a:spAutoFit/>
          </a:bodyPr>
          <a:lstStyle/>
          <a:p>
            <a:r>
              <a:rPr lang="it-IT" sz="4800" dirty="0">
                <a:solidFill>
                  <a:schemeClr val="accent2"/>
                </a:solidFill>
              </a:rPr>
              <a:t>ARTICOLO</a:t>
            </a:r>
            <a:r>
              <a:rPr lang="it-IT" sz="4800" dirty="0">
                <a:solidFill>
                  <a:schemeClr val="accent2"/>
                </a:solidFill>
                <a:cs typeface="Calibri Light"/>
              </a:rPr>
              <a:t> 7:</a:t>
            </a:r>
            <a:endParaRPr lang="it-IT" sz="4800" dirty="0"/>
          </a:p>
        </p:txBody>
      </p:sp>
      <p:sp>
        <p:nvSpPr>
          <p:cNvPr id="5" name="CasellaDiTesto 4">
            <a:extLst>
              <a:ext uri="{FF2B5EF4-FFF2-40B4-BE49-F238E27FC236}">
                <a16:creationId xmlns:a16="http://schemas.microsoft.com/office/drawing/2014/main" id="{CB3D2568-BC72-47F0-80BB-D6470606EBD5}"/>
              </a:ext>
            </a:extLst>
          </p:cNvPr>
          <p:cNvSpPr txBox="1"/>
          <p:nvPr/>
        </p:nvSpPr>
        <p:spPr>
          <a:xfrm>
            <a:off x="7420046" y="2543119"/>
            <a:ext cx="3861225" cy="2862322"/>
          </a:xfrm>
          <a:prstGeom prst="rect">
            <a:avLst/>
          </a:prstGeom>
          <a:noFill/>
        </p:spPr>
        <p:txBody>
          <a:bodyPr wrap="square" rtlCol="0">
            <a:spAutoFit/>
          </a:bodyPr>
          <a:lstStyle/>
          <a:p>
            <a:r>
              <a:rPr lang="it-IT" sz="2000" dirty="0"/>
              <a:t>Lo Stato e la Chiesa cattolica sono, ciascuno nel proprio ordine, indipendenti e sovrani. I loro rapporti sono regolati dai Patti Lateranensi. Gli emendamenti ai Patti, accettati da entrambe le parti, non richiedono una procedura di revisione costituzionale.</a:t>
            </a:r>
          </a:p>
        </p:txBody>
      </p:sp>
    </p:spTree>
    <p:extLst>
      <p:ext uri="{BB962C8B-B14F-4D97-AF65-F5344CB8AC3E}">
        <p14:creationId xmlns:p14="http://schemas.microsoft.com/office/powerpoint/2010/main" val="308894735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848</Words>
  <Application>Microsoft Office PowerPoint</Application>
  <PresentationFormat>Widescreen</PresentationFormat>
  <Paragraphs>61</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Calibri Light</vt:lpstr>
      <vt:lpstr>Wingdings</vt:lpstr>
      <vt:lpstr>Tema di Office</vt:lpstr>
      <vt:lpstr>THE FUNDAMENTL PRINCIPLES OF THE ITALIAN CONSTITUTION</vt:lpstr>
      <vt:lpstr>THEMES</vt:lpstr>
      <vt:lpstr>ARTICLE 1:</vt:lpstr>
      <vt:lpstr>ARTICLE 2:</vt:lpstr>
      <vt:lpstr>ARTICLE 3:</vt:lpstr>
      <vt:lpstr>ARTICLE 4:</vt:lpstr>
      <vt:lpstr>ARTICLE 5:</vt:lpstr>
      <vt:lpstr>ARTICLE 6:</vt:lpstr>
      <vt:lpstr>ARTICLE 7:</vt:lpstr>
      <vt:lpstr>ARTICLE 8:</vt:lpstr>
      <vt:lpstr>ARTICLE 9:</vt:lpstr>
      <vt:lpstr>ARTICLE 10:</vt:lpstr>
      <vt:lpstr>ARTICLE 11:</vt:lpstr>
      <vt:lpstr>ARTICLE 12:</vt:lpstr>
      <vt:lpstr>PARTICIPANTS: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PRINCIPI FONDAMENTALI DELLA COSTITUZIONE ITALIANA</dc:title>
  <dc:creator>Beatrice Pontrelli</dc:creator>
  <cp:lastModifiedBy>Maria Antonietta Di Noia</cp:lastModifiedBy>
  <cp:revision>9</cp:revision>
  <dcterms:created xsi:type="dcterms:W3CDTF">2021-02-24T15:56:53Z</dcterms:created>
  <dcterms:modified xsi:type="dcterms:W3CDTF">2021-06-18T13:12:59Z</dcterms:modified>
</cp:coreProperties>
</file>