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56" r:id="rId4"/>
    <p:sldId id="264" r:id="rId5"/>
    <p:sldId id="265" r:id="rId6"/>
    <p:sldId id="260" r:id="rId7"/>
    <p:sldId id="261" r:id="rId8"/>
    <p:sldId id="262" r:id="rId9"/>
    <p:sldId id="263" r:id="rId10"/>
    <p:sldId id="257" r:id="rId11"/>
    <p:sldId id="258" r:id="rId12"/>
    <p:sldId id="259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C181A-F8C2-4679-8CC1-724C3B9B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3" name="Immagine 13">
            <a:extLst>
              <a:ext uri="{FF2B5EF4-FFF2-40B4-BE49-F238E27FC236}">
                <a16:creationId xmlns:a16="http://schemas.microsoft.com/office/drawing/2014/main" id="{C14E17D2-935D-4A24-B06C-ADAA9A7D17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2" t="5010" r="-169" b="-1002"/>
          <a:stretch/>
        </p:blipFill>
        <p:spPr>
          <a:xfrm>
            <a:off x="814" y="-1525"/>
            <a:ext cx="12189042" cy="7177241"/>
          </a:xfrm>
          <a:prstGeom prst="rect">
            <a:avLst/>
          </a:prstGeom>
        </p:spPr>
      </p:pic>
      <p:pic>
        <p:nvPicPr>
          <p:cNvPr id="9" name="Immagine 9" descr="Immagine che contiene testo, kylix, tazza, serviziodatavola&#10;&#10;Descrizione generata automaticamente">
            <a:extLst>
              <a:ext uri="{FF2B5EF4-FFF2-40B4-BE49-F238E27FC236}">
                <a16:creationId xmlns:a16="http://schemas.microsoft.com/office/drawing/2014/main" id="{E305BF5D-470A-4546-9BDE-EFB37B1D0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92" y="2965515"/>
            <a:ext cx="11369614" cy="1128251"/>
          </a:xfrm>
          <a:prstGeom prst="rect">
            <a:avLst/>
          </a:prstGeom>
        </p:spPr>
      </p:pic>
      <p:pic>
        <p:nvPicPr>
          <p:cNvPr id="12" name="Immagine 12" descr="Immagine che contiene testo, kylix, tazza, serviziodatavola&#10;&#10;Descrizione generata automaticamente">
            <a:extLst>
              <a:ext uri="{FF2B5EF4-FFF2-40B4-BE49-F238E27FC236}">
                <a16:creationId xmlns:a16="http://schemas.microsoft.com/office/drawing/2014/main" id="{DC95A459-A779-4815-941E-ECC2997813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78766" y="1770477"/>
            <a:ext cx="11464506" cy="1197974"/>
          </a:xfrm>
        </p:spPr>
      </p:pic>
    </p:spTree>
    <p:extLst>
      <p:ext uri="{BB962C8B-B14F-4D97-AF65-F5344CB8AC3E}">
        <p14:creationId xmlns:p14="http://schemas.microsoft.com/office/powerpoint/2010/main" val="4294505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DAFF92B-0818-4E4C-BC99-14509395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it-IT" sz="6600" b="1" err="1">
                <a:solidFill>
                  <a:schemeClr val="bg1"/>
                </a:solidFill>
                <a:latin typeface="Comic Sans MS"/>
                <a:cs typeface="Calibri Light"/>
              </a:rPr>
              <a:t>Article</a:t>
            </a:r>
            <a:r>
              <a:rPr lang="it-IT" sz="6600" b="1">
                <a:solidFill>
                  <a:schemeClr val="bg1"/>
                </a:solidFill>
                <a:latin typeface="Comic Sans MS"/>
                <a:cs typeface="Calibri Light"/>
              </a:rPr>
              <a:t> 8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9438E0-7961-4BA0-B438-BB2F0D1F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8622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3200" err="1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All</a:t>
            </a:r>
            <a:r>
              <a:rPr lang="it-IT" sz="3200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 </a:t>
            </a:r>
            <a:r>
              <a:rPr lang="it-IT" sz="3200" err="1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religious</a:t>
            </a:r>
            <a:r>
              <a:rPr lang="it-IT" sz="3200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 </a:t>
            </a:r>
            <a:endParaRPr lang="it-IT">
              <a:solidFill>
                <a:srgbClr val="FFFFFF">
                  <a:alpha val="80000"/>
                </a:srgbClr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it-IT" sz="3200" err="1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confessions</a:t>
            </a:r>
            <a:r>
              <a:rPr lang="it-IT" sz="3200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 are free</a:t>
            </a:r>
            <a:endParaRPr lang="it-IT">
              <a:solidFill>
                <a:srgbClr val="FFFFFF">
                  <a:alpha val="80000"/>
                </a:srgbClr>
              </a:solidFill>
              <a:cs typeface="Calibri" panose="020F0502020204030204"/>
            </a:endParaRPr>
          </a:p>
          <a:p>
            <a:endParaRPr lang="it-IT" sz="2400">
              <a:solidFill>
                <a:schemeClr val="bg1">
                  <a:alpha val="80000"/>
                </a:schemeClr>
              </a:solidFill>
              <a:cs typeface="Calibri"/>
            </a:endParaRPr>
          </a:p>
        </p:txBody>
      </p:sp>
      <p:pic>
        <p:nvPicPr>
          <p:cNvPr id="4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94ECA867-A572-4D2D-90E0-E01EE4464E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" t="29693" r="-273" b="29719"/>
          <a:stretch/>
        </p:blipFill>
        <p:spPr>
          <a:xfrm>
            <a:off x="6097628" y="1716568"/>
            <a:ext cx="5259355" cy="291380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1998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620FDFD2-19AF-4124-A49A-BAC0929B1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A90FFE6-7168-4C32-A4AA-FB3302FA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it-IT" sz="4000" b="1">
                <a:solidFill>
                  <a:schemeClr val="bg1"/>
                </a:solidFill>
                <a:cs typeface="Calibri Light"/>
              </a:rPr>
              <a:t>ARTICLE 9</a:t>
            </a:r>
          </a:p>
        </p:txBody>
      </p:sp>
      <p:pic>
        <p:nvPicPr>
          <p:cNvPr id="5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664E9ADD-B0B2-41E8-BB55-74D34818B8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41" r="-1" b="7256"/>
          <a:stretch/>
        </p:blipFill>
        <p:spPr>
          <a:xfrm>
            <a:off x="20" y="1"/>
            <a:ext cx="6088360" cy="3333749"/>
          </a:xfrm>
          <a:custGeom>
            <a:avLst/>
            <a:gdLst/>
            <a:ahLst/>
            <a:cxnLst/>
            <a:rect l="l" t="t" r="r" b="b"/>
            <a:pathLst>
              <a:path w="6088380" h="3333749">
                <a:moveTo>
                  <a:pt x="0" y="0"/>
                </a:moveTo>
                <a:lnTo>
                  <a:pt x="6088380" y="0"/>
                </a:lnTo>
                <a:lnTo>
                  <a:pt x="6088380" y="2202180"/>
                </a:lnTo>
                <a:lnTo>
                  <a:pt x="5913795" y="3333749"/>
                </a:lnTo>
                <a:lnTo>
                  <a:pt x="0" y="3333749"/>
                </a:lnTo>
                <a:close/>
              </a:path>
            </a:pathLst>
          </a:custGeom>
        </p:spPr>
      </p:pic>
      <p:pic>
        <p:nvPicPr>
          <p:cNvPr id="4" name="Immagine 4">
            <a:extLst>
              <a:ext uri="{FF2B5EF4-FFF2-40B4-BE49-F238E27FC236}">
                <a16:creationId xmlns:a16="http://schemas.microsoft.com/office/drawing/2014/main" id="{C3333C62-58D7-4C4D-B195-A020C3D35B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73" r="-2" b="-2"/>
          <a:stretch/>
        </p:blipFill>
        <p:spPr>
          <a:xfrm>
            <a:off x="14397" y="3423611"/>
            <a:ext cx="6088360" cy="3333748"/>
          </a:xfrm>
          <a:custGeom>
            <a:avLst/>
            <a:gdLst/>
            <a:ahLst/>
            <a:cxnLst/>
            <a:rect l="l" t="t" r="r" b="b"/>
            <a:pathLst>
              <a:path w="6088380" h="3333748">
                <a:moveTo>
                  <a:pt x="0" y="0"/>
                </a:moveTo>
                <a:lnTo>
                  <a:pt x="5884403" y="0"/>
                </a:lnTo>
                <a:lnTo>
                  <a:pt x="5882640" y="11428"/>
                </a:lnTo>
                <a:lnTo>
                  <a:pt x="5562600" y="1931668"/>
                </a:lnTo>
                <a:lnTo>
                  <a:pt x="6088380" y="3333748"/>
                </a:lnTo>
                <a:lnTo>
                  <a:pt x="0" y="3333748"/>
                </a:lnTo>
                <a:close/>
              </a:path>
            </a:pathLst>
          </a:custGeom>
        </p:spPr>
      </p:pic>
      <p:grpSp>
        <p:nvGrpSpPr>
          <p:cNvPr id="11" name="Group 11">
            <a:extLst>
              <a:ext uri="{FF2B5EF4-FFF2-40B4-BE49-F238E27FC236}">
                <a16:creationId xmlns:a16="http://schemas.microsoft.com/office/drawing/2014/main" id="{7F6F6FC6-9A5F-4E14-8105-15D94914A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95370" y="544"/>
            <a:ext cx="874716" cy="6857455"/>
            <a:chOff x="5395370" y="544"/>
            <a:chExt cx="874716" cy="685745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DCFA6DA-C89C-4BD9-A659-4E35D789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4000" y="2991914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381000" dist="152400" algn="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68AC5BD-C02C-4D96-813D-3C9ABB388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4000" y="2991914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9FDC9C-C48D-4258-B79D-783DB46F0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6" y="3146400"/>
            <a:ext cx="4664193" cy="2682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3200" err="1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italy</a:t>
            </a:r>
            <a:r>
              <a:rPr lang="it-IT" sz="3200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 </a:t>
            </a:r>
            <a:r>
              <a:rPr lang="it-IT" sz="3200" err="1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promotes</a:t>
            </a:r>
            <a:r>
              <a:rPr lang="it-IT" sz="3200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 culture </a:t>
            </a:r>
            <a:endParaRPr lang="it-IT" sz="3200">
              <a:solidFill>
                <a:srgbClr val="FFFFFF">
                  <a:alpha val="80000"/>
                </a:srgbClr>
              </a:solidFill>
              <a:latin typeface="Comic Sans MS"/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3200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and </a:t>
            </a:r>
            <a:r>
              <a:rPr lang="it-IT" sz="3200" err="1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scientific</a:t>
            </a:r>
            <a:r>
              <a:rPr lang="it-IT" sz="3200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 </a:t>
            </a:r>
            <a:r>
              <a:rPr lang="it-IT" sz="3200" err="1">
                <a:solidFill>
                  <a:schemeClr val="bg1">
                    <a:alpha val="80000"/>
                  </a:schemeClr>
                </a:solidFill>
                <a:latin typeface="Comic Sans MS"/>
                <a:ea typeface="+mn-lt"/>
                <a:cs typeface="+mn-lt"/>
              </a:rPr>
              <a:t>research</a:t>
            </a:r>
          </a:p>
          <a:p>
            <a:endParaRPr lang="it-IT" sz="2400">
              <a:solidFill>
                <a:schemeClr val="bg1">
                  <a:alpha val="8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195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0E4D472-FBDC-4E89-9FA5-5E603682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>
                <a:solidFill>
                  <a:schemeClr val="bg1"/>
                </a:solidFill>
                <a:latin typeface="Comic Sans MS"/>
              </a:rPr>
              <a:t>ARTICLE</a:t>
            </a:r>
            <a:br>
              <a:rPr lang="en-US" sz="6600" b="1">
                <a:solidFill>
                  <a:schemeClr val="bg1"/>
                </a:solidFill>
                <a:latin typeface="Comic Sans MS"/>
              </a:rPr>
            </a:br>
            <a:r>
              <a:rPr lang="en-US" sz="6600" b="1">
                <a:solidFill>
                  <a:schemeClr val="bg1"/>
                </a:solidFill>
                <a:latin typeface="Comic Sans MS"/>
              </a:rPr>
              <a:t>10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C26B49-E418-4227-AC9B-AE4C3F09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454" y="3840156"/>
            <a:ext cx="460534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bg1"/>
                </a:solidFill>
                <a:latin typeface="Comic Sans MS"/>
              </a:rPr>
              <a:t>Does </a:t>
            </a:r>
            <a:r>
              <a:rPr lang="en-US" sz="3200" err="1">
                <a:solidFill>
                  <a:schemeClr val="bg1"/>
                </a:solidFill>
                <a:latin typeface="Comic Sans MS"/>
              </a:rPr>
              <a:t>italy</a:t>
            </a:r>
            <a:r>
              <a:rPr lang="en-US" sz="3200">
                <a:solidFill>
                  <a:schemeClr val="bg1"/>
                </a:solidFill>
                <a:latin typeface="Comic Sans MS"/>
              </a:rPr>
              <a:t> recognize the right of asylum for </a:t>
            </a:r>
            <a:r>
              <a:rPr lang="en-US" sz="3200" err="1">
                <a:solidFill>
                  <a:schemeClr val="bg1"/>
                </a:solidFill>
                <a:latin typeface="Comic Sans MS"/>
              </a:rPr>
              <a:t>foreigns</a:t>
            </a:r>
            <a:endParaRPr lang="en-US" sz="3200" err="1">
              <a:solidFill>
                <a:schemeClr val="bg1"/>
              </a:solidFill>
              <a:latin typeface="Comic Sans MS"/>
              <a:cs typeface="Calibri"/>
            </a:endParaRPr>
          </a:p>
        </p:txBody>
      </p:sp>
      <p:pic>
        <p:nvPicPr>
          <p:cNvPr id="4" name="Immagine 4" descr="Immagine che contiene testo, persona, esterni, persone&#10;&#10;Descrizione generata automaticamente">
            <a:extLst>
              <a:ext uri="{FF2B5EF4-FFF2-40B4-BE49-F238E27FC236}">
                <a16:creationId xmlns:a16="http://schemas.microsoft.com/office/drawing/2014/main" id="{D6B05B27-72F5-4FB8-84AE-C1216C16E6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6455" r="10528" b="-2"/>
          <a:stretch/>
        </p:blipFill>
        <p:spPr>
          <a:xfrm>
            <a:off x="5944507" y="1201048"/>
            <a:ext cx="5644232" cy="45996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5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C898F85-4225-4931-9F2F-17B4AF8BA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AF21EC9-19EA-D447-AEFF-5FA9425B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928048"/>
            <a:ext cx="3930554" cy="28136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>
                <a:solidFill>
                  <a:schemeClr val="bg1">
                    <a:alpha val="60000"/>
                  </a:schemeClr>
                </a:solidFill>
                <a:latin typeface="Comic Sans MS"/>
              </a:rPr>
              <a:t>ARTICLE 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0B3466-8B06-C14C-887E-6AEC6837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072" y="4062037"/>
            <a:ext cx="3357349" cy="176992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chemeClr val="bg1"/>
                </a:solidFill>
                <a:effectLst/>
                <a:latin typeface="Comic Sans MS"/>
              </a:rPr>
              <a:t>Italy repudiates war as an instrument of offense</a:t>
            </a:r>
            <a:endParaRPr lang="en-US" sz="3200">
              <a:solidFill>
                <a:schemeClr val="bg1"/>
              </a:solidFill>
              <a:latin typeface="Comic Sans M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C14D36-68AD-4546-A67C-CE0F66374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85800"/>
            <a:ext cx="5410200" cy="54864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4" descr="Immagine che contiene testo, segnale, esterni, palo&#10;&#10;Descrizione generata automaticamente">
            <a:extLst>
              <a:ext uri="{FF2B5EF4-FFF2-40B4-BE49-F238E27FC236}">
                <a16:creationId xmlns:a16="http://schemas.microsoft.com/office/drawing/2014/main" id="{FE83F340-01E0-4628-B604-FBEAB3F81F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26"/>
          <a:stretch/>
        </p:blipFill>
        <p:spPr>
          <a:xfrm>
            <a:off x="6781799" y="1371601"/>
            <a:ext cx="407670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51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854DEE1C-7FD6-4FA0-A96A-BDF952F1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7AAEF70-155B-F649-9E36-7B8C613D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370227"/>
            <a:ext cx="9144000" cy="11931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>
                <a:latin typeface="Comic Sans MS"/>
              </a:rPr>
              <a:t>ARTICLE 12</a:t>
            </a:r>
            <a:r>
              <a:rPr lang="en-US" b="1"/>
              <a:t>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F0E100-45E1-3A44-A22D-E9F2B12BA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636465"/>
            <a:ext cx="9144000" cy="64678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200" b="1">
                <a:effectLst/>
                <a:latin typeface="Comic Sans MS"/>
              </a:rPr>
              <a:t>the Italian flag is the tricolor: Green, white and red</a:t>
            </a:r>
            <a:endParaRPr lang="en-US" sz="3200" b="1">
              <a:latin typeface="Comic Sans MS"/>
            </a:endParaRP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DEB339CA-C242-4E3A-A9C5-E1AFC62AAB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427" r="-1" b="4273"/>
          <a:stretch/>
        </p:blipFill>
        <p:spPr>
          <a:xfrm>
            <a:off x="1690046" y="386205"/>
            <a:ext cx="890344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41386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902308E-E11B-6D43-87BA-360ED27A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</a:rPr>
              <a:t>THE END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CEC4BC-27E9-224C-AB4F-367383756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bg1"/>
                </a:solidFill>
              </a:rPr>
              <a:t>Gabriele Barnaba;</a:t>
            </a:r>
          </a:p>
          <a:p>
            <a:r>
              <a:rPr lang="it-IT">
                <a:solidFill>
                  <a:schemeClr val="bg1"/>
                </a:solidFill>
              </a:rPr>
              <a:t>Giuseppe Comes;</a:t>
            </a:r>
          </a:p>
          <a:p>
            <a:r>
              <a:rPr lang="it-IT">
                <a:solidFill>
                  <a:schemeClr val="bg1"/>
                </a:solidFill>
              </a:rPr>
              <a:t>Mauro Marzolla;</a:t>
            </a:r>
          </a:p>
          <a:p>
            <a:r>
              <a:rPr lang="it-IT">
                <a:solidFill>
                  <a:schemeClr val="bg1"/>
                </a:solidFill>
              </a:rPr>
              <a:t>Eligio Svezia</a:t>
            </a:r>
          </a:p>
        </p:txBody>
      </p:sp>
    </p:spTree>
    <p:extLst>
      <p:ext uri="{BB962C8B-B14F-4D97-AF65-F5344CB8AC3E}">
        <p14:creationId xmlns:p14="http://schemas.microsoft.com/office/powerpoint/2010/main" val="187059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 201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4A79B5C-864C-4380-B0A6-086C4F769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965580"/>
            <a:ext cx="5204489" cy="31605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it-IT" sz="4200" b="1">
                <a:solidFill>
                  <a:schemeClr val="bg1"/>
                </a:solidFill>
                <a:effectLst/>
                <a:latin typeface="SimSun"/>
                <a:ea typeface="SimSun"/>
              </a:rPr>
              <a:t>these are the most important goals that the state intends to achieve</a:t>
            </a:r>
            <a:endParaRPr lang="it-IT" sz="4200" b="1">
              <a:solidFill>
                <a:schemeClr val="bg1"/>
              </a:solidFill>
              <a:latin typeface="SimSun"/>
              <a:ea typeface="SimSun"/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7B0786-2AA9-4983-80C1-6BDDCFDDE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0817" y="4409960"/>
            <a:ext cx="4508641" cy="1116414"/>
          </a:xfrm>
        </p:spPr>
        <p:txBody>
          <a:bodyPr>
            <a:normAutofit/>
          </a:bodyPr>
          <a:lstStyle/>
          <a:p>
            <a:endParaRPr lang="it-IT" sz="2000">
              <a:solidFill>
                <a:schemeClr val="bg1"/>
              </a:solidFill>
            </a:endParaRPr>
          </a:p>
        </p:txBody>
      </p:sp>
      <p:sp>
        <p:nvSpPr>
          <p:cNvPr id="210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12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14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8" name="Oval 217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2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1" name="Freeform: Shape 360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4" name="Freeform: Shape 363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5" name="Freeform: Shape 364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7" name="Freeform: Shape 366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8" name="Freeform: Shape 367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" name="Freeform: Shape 372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4" name="Freeform: Shape 373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" name="Freeform: Shape 374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6" name="Freeform: Shape 375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" name="Freeform: Shape 376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" name="Freeform: Shape 377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9" name="Freeform: Shape 378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0" name="Freeform: Shape 379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1" name="Freeform: Shape 380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2" name="Freeform: Shape 381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3" name="Freeform: Shape 382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4" name="Freeform: Shape 383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5" name="Freeform: Shape 384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6" name="Freeform: Shape 385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" name="Freeform: Shape 386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" name="Freeform: Shape 387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" name="Freeform: Shape 388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" name="Freeform: Shape 389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1" name="Freeform: Shape 390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492751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3">
            <a:extLst>
              <a:ext uri="{FF2B5EF4-FFF2-40B4-BE49-F238E27FC236}">
                <a16:creationId xmlns:a16="http://schemas.microsoft.com/office/drawing/2014/main" id="{4B2AE301-8298-47C2-81FA-781BA50D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8DBE596-692C-4777-8933-9D5BB853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9C38783D-8606-4709-8C6F-69DE0EF816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665A2D8C-561A-4347-88E9-4D84CF7CA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77CB8EFE-31DC-44A2-A07E-FD84E8DA3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B6473FEC-46FF-4C7E-85BA-344E0365CA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8C875950-A52D-453F-A602-3E58AD414E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99175" y="1354819"/>
            <a:ext cx="5240881" cy="2411014"/>
          </a:xfrm>
        </p:spPr>
        <p:txBody>
          <a:bodyPr>
            <a:normAutofit/>
          </a:bodyPr>
          <a:lstStyle/>
          <a:p>
            <a:pPr algn="l"/>
            <a:r>
              <a:rPr lang="de-DE" sz="7200" b="1">
                <a:solidFill>
                  <a:schemeClr val="bg1"/>
                </a:solidFill>
                <a:latin typeface="Comic Sans MS"/>
                <a:cs typeface="Calibri Light"/>
              </a:rPr>
              <a:t>Article 1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096000" y="4146832"/>
            <a:ext cx="3497263" cy="101277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l"/>
            <a:br>
              <a:rPr lang="en-US" sz="1900"/>
            </a:br>
            <a:r>
              <a:rPr lang="de-DE" sz="3200" err="1">
                <a:solidFill>
                  <a:schemeClr val="bg1"/>
                </a:solidFill>
                <a:latin typeface="Comic Sans MS"/>
                <a:ea typeface="+mn-lt"/>
                <a:cs typeface="+mn-lt"/>
              </a:rPr>
              <a:t>Italy</a:t>
            </a:r>
            <a:r>
              <a:rPr lang="de-DE" sz="3200">
                <a:solidFill>
                  <a:schemeClr val="bg1"/>
                </a:solidFill>
                <a:latin typeface="Comic Sans MS"/>
                <a:ea typeface="+mn-lt"/>
                <a:cs typeface="+mn-lt"/>
              </a:rPr>
              <a:t> </a:t>
            </a:r>
            <a:r>
              <a:rPr lang="de-DE" sz="3200" err="1">
                <a:solidFill>
                  <a:schemeClr val="bg1"/>
                </a:solidFill>
                <a:latin typeface="Comic Sans MS"/>
                <a:ea typeface="+mn-lt"/>
                <a:cs typeface="+mn-lt"/>
              </a:rPr>
              <a:t>is</a:t>
            </a:r>
            <a:r>
              <a:rPr lang="de-DE" sz="3200">
                <a:solidFill>
                  <a:schemeClr val="bg1"/>
                </a:solidFill>
                <a:latin typeface="Comic Sans MS"/>
                <a:ea typeface="+mn-lt"/>
                <a:cs typeface="+mn-lt"/>
              </a:rPr>
              <a:t> a </a:t>
            </a:r>
            <a:r>
              <a:rPr lang="de-DE" sz="3200" err="1">
                <a:solidFill>
                  <a:schemeClr val="bg1"/>
                </a:solidFill>
                <a:latin typeface="Comic Sans MS"/>
                <a:ea typeface="+mn-lt"/>
                <a:cs typeface="+mn-lt"/>
              </a:rPr>
              <a:t>republic</a:t>
            </a:r>
            <a:r>
              <a:rPr lang="de-DE" sz="3200">
                <a:solidFill>
                  <a:schemeClr val="bg1"/>
                </a:solidFill>
                <a:latin typeface="Comic Sans MS"/>
                <a:ea typeface="+mn-lt"/>
                <a:cs typeface="+mn-lt"/>
              </a:rPr>
              <a:t> </a:t>
            </a:r>
            <a:r>
              <a:rPr lang="de-DE" sz="3200" err="1">
                <a:solidFill>
                  <a:schemeClr val="bg1"/>
                </a:solidFill>
                <a:latin typeface="Comic Sans MS"/>
                <a:ea typeface="+mn-lt"/>
                <a:cs typeface="+mn-lt"/>
              </a:rPr>
              <a:t>founded</a:t>
            </a:r>
            <a:endParaRPr lang="it-IT" sz="3200" err="1">
              <a:solidFill>
                <a:schemeClr val="bg1"/>
              </a:solidFill>
              <a:latin typeface="Comic Sans MS"/>
              <a:ea typeface="+mn-lt"/>
              <a:cs typeface="+mn-lt"/>
            </a:endParaRPr>
          </a:p>
          <a:p>
            <a:pPr algn="l"/>
            <a:r>
              <a:rPr lang="de-DE" sz="3200">
                <a:solidFill>
                  <a:schemeClr val="bg1"/>
                </a:solidFill>
                <a:latin typeface="Comic Sans MS"/>
                <a:ea typeface="+mn-lt"/>
                <a:cs typeface="+mn-lt"/>
              </a:rPr>
              <a:t>on </a:t>
            </a:r>
            <a:r>
              <a:rPr lang="de-DE" sz="3200" err="1">
                <a:solidFill>
                  <a:schemeClr val="bg1"/>
                </a:solidFill>
                <a:latin typeface="Comic Sans MS"/>
                <a:ea typeface="+mn-lt"/>
                <a:cs typeface="+mn-lt"/>
              </a:rPr>
              <a:t>work</a:t>
            </a:r>
            <a:endParaRPr lang="it-IT" sz="3200" err="1">
              <a:solidFill>
                <a:schemeClr val="bg1"/>
              </a:solidFill>
              <a:latin typeface="Comic Sans MS"/>
            </a:endParaRPr>
          </a:p>
        </p:txBody>
      </p:sp>
      <p:pic>
        <p:nvPicPr>
          <p:cNvPr id="4" name="Immagine 4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1184C81-A725-4794-987E-40086425FC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8" r="10627"/>
          <a:stretch/>
        </p:blipFill>
        <p:spPr>
          <a:xfrm>
            <a:off x="835024" y="1429488"/>
            <a:ext cx="2538255" cy="32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602B6B1-A556-4402-AC93-6E79BEE2B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428000"/>
            <a:ext cx="6143626" cy="1400400"/>
          </a:xfrm>
        </p:spPr>
        <p:txBody>
          <a:bodyPr vert="horz" wrap="square" lIns="91440" tIns="45720" rIns="91440" bIns="45720" rtlCol="0" anchor="b">
            <a:normAutofit/>
          </a:bodyPr>
          <a:lstStyle/>
          <a:p>
            <a:r>
              <a:rPr lang="en-US" sz="6600" b="1" kern="1200">
                <a:solidFill>
                  <a:schemeClr val="bg1"/>
                </a:solidFill>
                <a:latin typeface="Comic Sans MS"/>
              </a:rPr>
              <a:t>Article 2</a:t>
            </a:r>
            <a:endParaRPr lang="en-US" sz="6600" b="1" kern="1200">
              <a:solidFill>
                <a:schemeClr val="bg1"/>
              </a:solidFill>
              <a:latin typeface="Comic Sans MS"/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B24FB4-0CA7-4937-9901-CF9F03E1F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619" y="4716472"/>
            <a:ext cx="6355182" cy="1017896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>
              <a:buNone/>
            </a:pPr>
            <a:r>
              <a:rPr lang="en-US" sz="3200" kern="1200">
                <a:solidFill>
                  <a:schemeClr val="bg1"/>
                </a:solidFill>
                <a:latin typeface="Comic Sans MS"/>
              </a:rPr>
              <a:t>Italy recognizes fundamental human rights</a:t>
            </a:r>
          </a:p>
        </p:txBody>
      </p:sp>
      <p:pic>
        <p:nvPicPr>
          <p:cNvPr id="5" name="Immagine 5" descr="Immagine che contiene testo, cielo notturno&#10;&#10;Descrizione generata automaticamente">
            <a:extLst>
              <a:ext uri="{FF2B5EF4-FFF2-40B4-BE49-F238E27FC236}">
                <a16:creationId xmlns:a16="http://schemas.microsoft.com/office/drawing/2014/main" id="{2505A890-9A5C-4BD2-B9C8-2A4D8A3CE7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82" r="7431"/>
          <a:stretch/>
        </p:blipFill>
        <p:spPr>
          <a:xfrm>
            <a:off x="6" y="-1"/>
            <a:ext cx="6000749" cy="3911828"/>
          </a:xfrm>
          <a:custGeom>
            <a:avLst/>
            <a:gdLst/>
            <a:ahLst/>
            <a:cxnLst/>
            <a:rect l="l" t="t" r="r" b="b"/>
            <a:pathLst>
              <a:path w="6000749" h="3911828">
                <a:moveTo>
                  <a:pt x="0" y="0"/>
                </a:moveTo>
                <a:lnTo>
                  <a:pt x="6000749" y="0"/>
                </a:lnTo>
                <a:lnTo>
                  <a:pt x="6000749" y="3767827"/>
                </a:lnTo>
                <a:lnTo>
                  <a:pt x="5572124" y="3740378"/>
                </a:lnTo>
                <a:lnTo>
                  <a:pt x="0" y="3911828"/>
                </a:lnTo>
                <a:close/>
              </a:path>
            </a:pathLst>
          </a:custGeom>
        </p:spPr>
      </p:pic>
      <p:pic>
        <p:nvPicPr>
          <p:cNvPr id="4" name="Immagine 4" descr="Immagine che contiene testo, lavagnabianca&#10;&#10;Descrizione generata automaticamente">
            <a:extLst>
              <a:ext uri="{FF2B5EF4-FFF2-40B4-BE49-F238E27FC236}">
                <a16:creationId xmlns:a16="http://schemas.microsoft.com/office/drawing/2014/main" id="{B484CC15-593E-4FD6-949B-38C48163B7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0"/>
          <a:stretch/>
        </p:blipFill>
        <p:spPr>
          <a:xfrm>
            <a:off x="6191245" y="-1"/>
            <a:ext cx="6000750" cy="3988028"/>
          </a:xfrm>
          <a:custGeom>
            <a:avLst/>
            <a:gdLst/>
            <a:ahLst/>
            <a:cxnLst/>
            <a:rect l="l" t="t" r="r" b="b"/>
            <a:pathLst>
              <a:path w="6000750" h="3988028">
                <a:moveTo>
                  <a:pt x="0" y="0"/>
                </a:moveTo>
                <a:lnTo>
                  <a:pt x="6000750" y="0"/>
                </a:lnTo>
                <a:lnTo>
                  <a:pt x="6000750" y="797153"/>
                </a:lnTo>
                <a:lnTo>
                  <a:pt x="6000750" y="2634343"/>
                </a:lnTo>
                <a:lnTo>
                  <a:pt x="6000750" y="3911828"/>
                </a:lnTo>
                <a:lnTo>
                  <a:pt x="3248025" y="3988028"/>
                </a:lnTo>
                <a:lnTo>
                  <a:pt x="0" y="3780026"/>
                </a:lnTo>
                <a:close/>
              </a:path>
            </a:pathLst>
          </a:cu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98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0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14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F34E502-AEED-4DE2-9EE6-71D4102D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19" y="810623"/>
            <a:ext cx="4429556" cy="3415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Comic Sans MS"/>
              </a:rPr>
              <a:t>Article 3</a:t>
            </a:r>
            <a:endParaRPr lang="en-US" sz="6600" b="1">
              <a:solidFill>
                <a:schemeClr val="bg1"/>
              </a:solidFill>
              <a:latin typeface="Comic Sans MS"/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4E7CED-7486-4DE5-9C7F-B7A54B1F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119" y="4686647"/>
            <a:ext cx="4429556" cy="114900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br>
              <a:rPr lang="en-US" sz="2000"/>
            </a:br>
            <a:r>
              <a:rPr lang="en-US" sz="3200">
                <a:solidFill>
                  <a:schemeClr val="bg1"/>
                </a:solidFill>
                <a:latin typeface="Comic Sans MS"/>
              </a:rPr>
              <a:t>All citizens are equal before the law.</a:t>
            </a:r>
            <a:endParaRPr lang="en-US" sz="3200">
              <a:solidFill>
                <a:schemeClr val="bg1"/>
              </a:solidFill>
              <a:latin typeface="Comic Sans MS"/>
              <a:cs typeface="Calibri"/>
            </a:endParaRP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C35EE808-39B1-4746-BCF6-F9B2F1C649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95" t="1374" r="-9125" b="13609"/>
          <a:stretch/>
        </p:blipFill>
        <p:spPr>
          <a:xfrm>
            <a:off x="6379045" y="462904"/>
            <a:ext cx="6474498" cy="4842767"/>
          </a:xfrm>
          <a:prstGeom prst="rect">
            <a:avLst/>
          </a:prstGeom>
          <a:ln w="28575">
            <a:noFill/>
          </a:ln>
        </p:spPr>
      </p:pic>
      <p:sp>
        <p:nvSpPr>
          <p:cNvPr id="37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8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9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58306" y="2360859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22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24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22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42EBB7-3A50-7E49-BCA0-E5C10DCE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74819"/>
            <a:ext cx="4826795" cy="2858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>
                <a:solidFill>
                  <a:schemeClr val="bg1"/>
                </a:solidFill>
                <a:latin typeface="Comic Sans MS"/>
              </a:rPr>
              <a:t>ARTICLE 4</a:t>
            </a:r>
            <a:endParaRPr lang="en-US" sz="6600" b="1">
              <a:solidFill>
                <a:schemeClr val="bg1"/>
              </a:solidFill>
              <a:latin typeface="Comic Sans MS"/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C557A0-7E58-E841-8F81-0F843E038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4414180"/>
            <a:ext cx="4830283" cy="15945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bg1"/>
                </a:solidFill>
                <a:latin typeface="Comic Sans MS"/>
              </a:rPr>
              <a:t>All citizens have the right to work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DE133221-6E4F-431B-97B6-676333F1F1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90" r="10044" b="2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4725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id="{E30408B7-02B2-4EC4-8EE8-B53E74642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FC117A00-E1E3-4C50-9444-14FB2BC77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233674"/>
            <a:ext cx="12192000" cy="262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ADCB77-7C74-F341-9D4B-777742253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428318"/>
            <a:ext cx="8508512" cy="12740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>
                <a:solidFill>
                  <a:schemeClr val="bg1"/>
                </a:solidFill>
                <a:latin typeface="Comic Sans MS"/>
              </a:rPr>
              <a:t>ARTICLE 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C4BAC8-DF0B-5F4D-B870-B4A758EA1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5722967"/>
            <a:ext cx="8515793" cy="4297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kern="1200">
                <a:solidFill>
                  <a:schemeClr val="bg1"/>
                </a:solidFill>
                <a:latin typeface="Comic Sans MS"/>
              </a:rPr>
              <a:t>Italy is one, it is and indivisible</a:t>
            </a:r>
          </a:p>
        </p:txBody>
      </p:sp>
      <p:pic>
        <p:nvPicPr>
          <p:cNvPr id="4" name="Immagine 4" descr="Immagine che contiene testo, sedile&#10;&#10;Descrizione generata automaticamente">
            <a:extLst>
              <a:ext uri="{FF2B5EF4-FFF2-40B4-BE49-F238E27FC236}">
                <a16:creationId xmlns:a16="http://schemas.microsoft.com/office/drawing/2014/main" id="{C68F2363-B142-4126-8225-8F2742B72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642" y="643467"/>
            <a:ext cx="7728718" cy="3280212"/>
          </a:xfrm>
          <a:prstGeom prst="rect">
            <a:avLst/>
          </a:prstGeom>
        </p:spPr>
      </p:pic>
      <p:grpSp>
        <p:nvGrpSpPr>
          <p:cNvPr id="16" name="Group 12">
            <a:extLst>
              <a:ext uri="{FF2B5EF4-FFF2-40B4-BE49-F238E27FC236}">
                <a16:creationId xmlns:a16="http://schemas.microsoft.com/office/drawing/2014/main" id="{3CA30F3A-949D-4014-A5BD-809F81E84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08171" y="4641753"/>
            <a:ext cx="1128382" cy="847206"/>
            <a:chOff x="8183879" y="1000124"/>
            <a:chExt cx="1562267" cy="1172973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486C148-F247-4847-8096-6992A8A97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05C5920-B89E-417C-9583-B3DC913A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259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F5A9143-7D4A-5140-A182-0DADF55A7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74819"/>
            <a:ext cx="4826795" cy="2858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>
                <a:solidFill>
                  <a:schemeClr val="bg1"/>
                </a:solidFill>
                <a:latin typeface="Comic Sans MS"/>
              </a:rPr>
              <a:t>ARTICLE 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A4E4CD-D874-5F40-AF17-432879C80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4414180"/>
            <a:ext cx="4830283" cy="15945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bg1"/>
                </a:solidFill>
                <a:latin typeface="Comic Sans MS"/>
              </a:rPr>
              <a:t>Italy protects linguistic minorities </a:t>
            </a:r>
            <a:endParaRPr lang="en-US" sz="3200">
              <a:solidFill>
                <a:schemeClr val="bg1"/>
              </a:solidFill>
              <a:latin typeface="Comic Sans MS"/>
              <a:cs typeface="Calibri"/>
            </a:endParaRP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9DA17BC5-44F8-42D1-A0AD-15A50AC341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68" r="15740" b="-1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7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5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FBD681D-277A-49F3-9B34-ECF15971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428000"/>
            <a:ext cx="6143626" cy="1400400"/>
          </a:xfrm>
        </p:spPr>
        <p:txBody>
          <a:bodyPr vert="horz" wrap="square" lIns="91440" tIns="45720" rIns="91440" bIns="45720" rtlCol="0" anchor="b">
            <a:normAutofit/>
          </a:bodyPr>
          <a:lstStyle/>
          <a:p>
            <a:r>
              <a:rPr lang="en-US" sz="6600" b="1">
                <a:solidFill>
                  <a:schemeClr val="bg1"/>
                </a:solidFill>
                <a:latin typeface="Comic Sans MS"/>
              </a:rPr>
              <a:t>ARTICLE</a:t>
            </a:r>
            <a:r>
              <a:rPr lang="en-US" sz="6600" b="1" kern="1200">
                <a:solidFill>
                  <a:schemeClr val="bg1"/>
                </a:solidFill>
                <a:latin typeface="Comic Sans MS"/>
              </a:rPr>
              <a:t> 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3107D1-9ADA-4F98-9808-EA4C5ACF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336" y="5579113"/>
            <a:ext cx="4500503" cy="1017896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>
              <a:buNone/>
            </a:pPr>
            <a:r>
              <a:rPr lang="en-US" sz="3200" kern="1200">
                <a:solidFill>
                  <a:schemeClr val="bg1"/>
                </a:solidFill>
                <a:latin typeface="Comic Sans MS"/>
              </a:rPr>
              <a:t>Th</a:t>
            </a:r>
            <a:r>
              <a:rPr lang="en-US" sz="3200" b="1" kern="1200">
                <a:solidFill>
                  <a:schemeClr val="bg1"/>
                </a:solidFill>
                <a:latin typeface="Comic Sans MS"/>
              </a:rPr>
              <a:t>e Italian state and the Catholic Church are independent and sovereign</a:t>
            </a:r>
            <a:endParaRPr lang="en-US" sz="3200" b="1" kern="1200">
              <a:solidFill>
                <a:schemeClr val="bg1"/>
              </a:solidFill>
              <a:latin typeface="Comic Sans MS"/>
              <a:cs typeface="Calibri"/>
            </a:endParaRPr>
          </a:p>
        </p:txBody>
      </p:sp>
      <p:pic>
        <p:nvPicPr>
          <p:cNvPr id="5" name="Immagine 5">
            <a:extLst>
              <a:ext uri="{FF2B5EF4-FFF2-40B4-BE49-F238E27FC236}">
                <a16:creationId xmlns:a16="http://schemas.microsoft.com/office/drawing/2014/main" id="{B2061AE6-1C29-4857-AC50-F7705A53DB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06" b="17406"/>
          <a:stretch/>
        </p:blipFill>
        <p:spPr>
          <a:xfrm>
            <a:off x="6" y="-1"/>
            <a:ext cx="6000749" cy="3911828"/>
          </a:xfrm>
          <a:custGeom>
            <a:avLst/>
            <a:gdLst/>
            <a:ahLst/>
            <a:cxnLst/>
            <a:rect l="l" t="t" r="r" b="b"/>
            <a:pathLst>
              <a:path w="6000749" h="3911828">
                <a:moveTo>
                  <a:pt x="0" y="0"/>
                </a:moveTo>
                <a:lnTo>
                  <a:pt x="6000749" y="0"/>
                </a:lnTo>
                <a:lnTo>
                  <a:pt x="6000749" y="3767827"/>
                </a:lnTo>
                <a:lnTo>
                  <a:pt x="5572124" y="3740378"/>
                </a:lnTo>
                <a:lnTo>
                  <a:pt x="0" y="3911828"/>
                </a:lnTo>
                <a:close/>
              </a:path>
            </a:pathLst>
          </a:custGeom>
        </p:spPr>
      </p:pic>
      <p:pic>
        <p:nvPicPr>
          <p:cNvPr id="4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E9DA0BE5-2F83-41F1-930E-2E15443746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1"/>
          <a:stretch/>
        </p:blipFill>
        <p:spPr>
          <a:xfrm>
            <a:off x="6191245" y="158150"/>
            <a:ext cx="6000750" cy="3988028"/>
          </a:xfrm>
          <a:custGeom>
            <a:avLst/>
            <a:gdLst/>
            <a:ahLst/>
            <a:cxnLst/>
            <a:rect l="l" t="t" r="r" b="b"/>
            <a:pathLst>
              <a:path w="6000750" h="3988028">
                <a:moveTo>
                  <a:pt x="0" y="0"/>
                </a:moveTo>
                <a:lnTo>
                  <a:pt x="6000750" y="0"/>
                </a:lnTo>
                <a:lnTo>
                  <a:pt x="6000750" y="797153"/>
                </a:lnTo>
                <a:lnTo>
                  <a:pt x="6000750" y="2634343"/>
                </a:lnTo>
                <a:lnTo>
                  <a:pt x="6000750" y="3911828"/>
                </a:lnTo>
                <a:lnTo>
                  <a:pt x="3248025" y="3988028"/>
                </a:lnTo>
                <a:lnTo>
                  <a:pt x="0" y="3780026"/>
                </a:lnTo>
                <a:close/>
              </a:path>
            </a:pathLst>
          </a:custGeom>
        </p:spPr>
      </p:pic>
      <p:grpSp>
        <p:nvGrpSpPr>
          <p:cNvPr id="27" name="Group 27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8032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33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SimSun</vt:lpstr>
      <vt:lpstr>Arial</vt:lpstr>
      <vt:lpstr>Calibri</vt:lpstr>
      <vt:lpstr>Calibri Light</vt:lpstr>
      <vt:lpstr>Comic Sans MS</vt:lpstr>
      <vt:lpstr>Tema di Office</vt:lpstr>
      <vt:lpstr>Presentazione standard di PowerPoint</vt:lpstr>
      <vt:lpstr>these are the most important goals that the state intends to achieve</vt:lpstr>
      <vt:lpstr>Article 1</vt:lpstr>
      <vt:lpstr>Article 2</vt:lpstr>
      <vt:lpstr>Article 3</vt:lpstr>
      <vt:lpstr>ARTICLE 4</vt:lpstr>
      <vt:lpstr>ARTICLE 5</vt:lpstr>
      <vt:lpstr>ARTICLE 6</vt:lpstr>
      <vt:lpstr>ARTICLE 7</vt:lpstr>
      <vt:lpstr>Article 8</vt:lpstr>
      <vt:lpstr>ARTICLE 9</vt:lpstr>
      <vt:lpstr>ARTICLE 10</vt:lpstr>
      <vt:lpstr>ARTICLE 11</vt:lpstr>
      <vt:lpstr>ARTICLE 12 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Casa</dc:creator>
  <cp:lastModifiedBy>Maria Antonietta Di Noia</cp:lastModifiedBy>
  <cp:revision>1</cp:revision>
  <dcterms:created xsi:type="dcterms:W3CDTF">2021-02-24T18:09:41Z</dcterms:created>
  <dcterms:modified xsi:type="dcterms:W3CDTF">2021-06-18T13:12:04Z</dcterms:modified>
</cp:coreProperties>
</file>