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79AE9F-4093-2000-B5F2-B3C50DFBF629}" v="116" dt="2021-02-24T19:20:26.419"/>
    <p1510:client id="{1C43B334-01BB-076B-5E92-0524E183AA89}" v="1303" dt="2021-02-25T07:38:51.9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58" d="100"/>
          <a:sy n="58" d="100"/>
        </p:scale>
        <p:origin x="3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824FB2-0837-4FB5-BD83-F32303E59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A90022-5417-4ECC-BC1A-3055E8A32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127000" dir="48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t="10526" r="1" b="3897"/>
          <a:stretch/>
        </p:blipFill>
        <p:spPr>
          <a:xfrm>
            <a:off x="486138" y="486353"/>
            <a:ext cx="11227442" cy="5885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60E9E22-B18F-41BA-B265-B5EC4E88A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sz="4800" dirty="0">
                <a:solidFill>
                  <a:schemeClr val="tx1"/>
                </a:solidFill>
              </a:rPr>
              <a:t>The </a:t>
            </a:r>
            <a:r>
              <a:rPr lang="it-IT" sz="4800" dirty="0" err="1">
                <a:solidFill>
                  <a:schemeClr val="tx1"/>
                </a:solidFill>
              </a:rPr>
              <a:t>foundamental</a:t>
            </a:r>
            <a:r>
              <a:rPr lang="it-IT" sz="4800" dirty="0">
                <a:solidFill>
                  <a:schemeClr val="tx1"/>
                </a:solidFill>
              </a:rPr>
              <a:t> </a:t>
            </a:r>
            <a:r>
              <a:rPr lang="it-IT" sz="4800" dirty="0" err="1">
                <a:solidFill>
                  <a:schemeClr val="tx1"/>
                </a:solidFill>
              </a:rPr>
              <a:t>principles</a:t>
            </a:r>
            <a:r>
              <a:rPr lang="it-IT" sz="4800" dirty="0">
                <a:solidFill>
                  <a:schemeClr val="tx1"/>
                </a:solidFill>
              </a:rPr>
              <a:t> of the </a:t>
            </a:r>
            <a:r>
              <a:rPr lang="it-IT" sz="4800" dirty="0" err="1">
                <a:solidFill>
                  <a:schemeClr val="tx1"/>
                </a:solidFill>
              </a:rPr>
              <a:t>Italian</a:t>
            </a:r>
            <a:r>
              <a:rPr lang="it-IT" sz="4800" dirty="0">
                <a:solidFill>
                  <a:schemeClr val="tx1"/>
                </a:solidFill>
              </a:rPr>
              <a:t> </a:t>
            </a:r>
            <a:r>
              <a:rPr lang="it-IT" sz="4800" dirty="0" err="1">
                <a:solidFill>
                  <a:schemeClr val="tx1"/>
                </a:solidFill>
              </a:rPr>
              <a:t>constitution</a:t>
            </a:r>
            <a:endParaRPr lang="it-IT" sz="48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7422B7-70DC-4B4A-A29D-3FEFBC52F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>
                <a:solidFill>
                  <a:schemeClr val="tx1"/>
                </a:solidFill>
              </a:rPr>
              <a:t>I principi fondamentali della costituzione italiana</a:t>
            </a:r>
            <a:endParaRPr lang="it-IT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BB24324-5A4E-4C42-935B-753C3E59F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56762" y="2"/>
            <a:ext cx="658368" cy="6856213"/>
            <a:chOff x="5756762" y="2"/>
            <a:chExt cx="658368" cy="6856213"/>
          </a:xfrm>
        </p:grpSpPr>
        <p:sp useBgFill="1">
          <p:nvSpPr>
            <p:cNvPr id="19" name="Rounded Rectangle 24">
              <a:extLst>
                <a:ext uri="{FF2B5EF4-FFF2-40B4-BE49-F238E27FC236}">
                  <a16:creationId xmlns:a16="http://schemas.microsoft.com/office/drawing/2014/main" id="{08C64383-1D43-4B64-9FEE-83A353A01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63086" y="426382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3794BD8-B07A-436C-ABAE-C8332F2EE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sp useBgFill="1">
          <p:nvSpPr>
            <p:cNvPr id="21" name="Rounded Rectangle 26">
              <a:extLst>
                <a:ext uri="{FF2B5EF4-FFF2-40B4-BE49-F238E27FC236}">
                  <a16:creationId xmlns:a16="http://schemas.microsoft.com/office/drawing/2014/main" id="{67CC6EE7-19BF-4297-B8A8-674EEFDB9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63086" y="5769570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7B947B7-61FC-4697-BB5C-F6A89C4E6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2220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Art.8: </a:t>
            </a:r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err="1"/>
              <a:t>religious</a:t>
            </a:r>
            <a:r>
              <a:rPr lang="it-IT" dirty="0"/>
              <a:t> </a:t>
            </a:r>
            <a:r>
              <a:rPr lang="it-IT" dirty="0" err="1"/>
              <a:t>confessions</a:t>
            </a:r>
            <a:r>
              <a:rPr lang="it-IT" dirty="0"/>
              <a:t> are free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/>
              <a:t>Art.8: Tutte le confessioni religiose sono libere</a:t>
            </a:r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777" y="3291022"/>
            <a:ext cx="5112773" cy="263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63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BCB5FBB-789B-47FD-9A26-8B3DC7AF2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91FA97-9D59-48F9-B990-2CAF67BF3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3CD631C-F900-4674-AC54-9FE7299BAF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569315C-0883-441B-8A8B-6BDE706B5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3C15351-BD7A-4EAA-9B08-4111C36C9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C87C29A-ED4D-4D46-8B1D-B2634B8A8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0101" y="982132"/>
            <a:ext cx="6354633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4100"/>
              <a:t>Art.9: </a:t>
            </a:r>
            <a:r>
              <a:rPr lang="it-IT" sz="4100" err="1"/>
              <a:t>Italy</a:t>
            </a:r>
            <a:r>
              <a:rPr lang="it-IT" sz="4100"/>
              <a:t> </a:t>
            </a:r>
            <a:r>
              <a:rPr lang="it-IT" sz="4100" err="1"/>
              <a:t>promotes</a:t>
            </a:r>
            <a:r>
              <a:rPr lang="it-IT" sz="4100"/>
              <a:t> culture and </a:t>
            </a:r>
            <a:r>
              <a:rPr lang="it-IT" sz="4100" err="1"/>
              <a:t>scientific</a:t>
            </a:r>
            <a:r>
              <a:rPr lang="it-IT" sz="4100"/>
              <a:t> </a:t>
            </a:r>
            <a:r>
              <a:rPr lang="it-IT" sz="4100" err="1"/>
              <a:t>research</a:t>
            </a:r>
            <a:endParaRPr lang="it-IT" sz="410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355C863-70ED-4535-B24F-C8E57F68A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77057" y="2400639"/>
            <a:ext cx="5760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871FA2A-158C-4FD7-88F2-628287246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85" y="2556932"/>
            <a:ext cx="6380065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Art.9: </a:t>
            </a:r>
            <a:r>
              <a:rPr lang="en-US" dirty="0" err="1"/>
              <a:t>L'Italia</a:t>
            </a:r>
            <a:r>
              <a:rPr lang="en-US" dirty="0"/>
              <a:t> </a:t>
            </a:r>
            <a:r>
              <a:rPr lang="en-US" dirty="0" err="1"/>
              <a:t>promuove</a:t>
            </a:r>
            <a:r>
              <a:rPr lang="en-US" dirty="0"/>
              <a:t> la </a:t>
            </a:r>
            <a:r>
              <a:rPr lang="en-US" dirty="0" err="1"/>
              <a:t>cultura</a:t>
            </a:r>
            <a:r>
              <a:rPr lang="en-US" dirty="0"/>
              <a:t> e la </a:t>
            </a:r>
            <a:r>
              <a:rPr lang="en-US" dirty="0" err="1"/>
              <a:t>ricerca</a:t>
            </a:r>
            <a:r>
              <a:rPr lang="en-US" dirty="0"/>
              <a:t> </a:t>
            </a:r>
            <a:r>
              <a:rPr lang="en-US" dirty="0" err="1"/>
              <a:t>scientifica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7492" y="1158024"/>
            <a:ext cx="2758942" cy="2066544"/>
          </a:xfrm>
          <a:prstGeom prst="rect">
            <a:avLst/>
          </a:prstGeom>
          <a:ln w="57150" cmpd="thickThin">
            <a:noFill/>
            <a:miter lim="800000"/>
          </a:ln>
        </p:spPr>
      </p:pic>
      <p:pic>
        <p:nvPicPr>
          <p:cNvPr id="5" name="Segnaposto contenuto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5453" y="3631646"/>
            <a:ext cx="2843021" cy="1421510"/>
          </a:xfrm>
          <a:prstGeom prst="rect">
            <a:avLst/>
          </a:prstGeom>
          <a:ln w="57150" cmpd="thickThin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839223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>
            <a:extLst>
              <a:ext uri="{FF2B5EF4-FFF2-40B4-BE49-F238E27FC236}">
                <a16:creationId xmlns:a16="http://schemas.microsoft.com/office/drawing/2014/main" id="{247C940C-BCEA-4B94-ADAB-E5DF93AD2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43355E07-D27F-496A-A202-82B978528A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ABE8173-1154-4FFD-A647-BE335D1BF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372EFA8A-6EE3-4B25-873B-F4CED90537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8" name="Rectangle 15">
                <a:extLst>
                  <a:ext uri="{FF2B5EF4-FFF2-40B4-BE49-F238E27FC236}">
                    <a16:creationId xmlns:a16="http://schemas.microsoft.com/office/drawing/2014/main" id="{18C03B2B-142C-4AD5-8F21-0FC939548A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C6FAF349-1EBC-4906-8CCB-C668CAE690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1" name="Picture 17">
                <a:extLst>
                  <a:ext uri="{FF2B5EF4-FFF2-40B4-BE49-F238E27FC236}">
                    <a16:creationId xmlns:a16="http://schemas.microsoft.com/office/drawing/2014/main" id="{15541360-9082-4D4C-A106-460B85E98C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6115" y="731612"/>
            <a:ext cx="4181973" cy="161764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dirty="0"/>
              <a:t>Art.10: Italy recognizes the right of asylum to foreigners</a:t>
            </a:r>
          </a:p>
        </p:txBody>
      </p:sp>
      <p:cxnSp>
        <p:nvCxnSpPr>
          <p:cNvPr id="19" name="Straight Connector 19">
            <a:extLst>
              <a:ext uri="{FF2B5EF4-FFF2-40B4-BE49-F238E27FC236}">
                <a16:creationId xmlns:a16="http://schemas.microsoft.com/office/drawing/2014/main" id="{E59A63C7-BCAC-464C-B7D5-9A713B4CA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F96DD5E7-A1DF-412B-BBCD-C7B6F602F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3774"/>
            <a:ext cx="3660057" cy="33820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Art.10: </a:t>
            </a:r>
            <a:r>
              <a:rPr lang="en-US" dirty="0" err="1"/>
              <a:t>L'Italia</a:t>
            </a:r>
            <a:r>
              <a:rPr lang="en-US" dirty="0"/>
              <a:t> </a:t>
            </a:r>
            <a:r>
              <a:rPr lang="en-US" dirty="0" err="1"/>
              <a:t>riconosce</a:t>
            </a:r>
            <a:r>
              <a:rPr lang="en-US" dirty="0"/>
              <a:t> il </a:t>
            </a:r>
            <a:r>
              <a:rPr lang="en-US" dirty="0" err="1"/>
              <a:t>diritto</a:t>
            </a:r>
            <a:r>
              <a:rPr lang="en-US" dirty="0"/>
              <a:t> </a:t>
            </a:r>
            <a:r>
              <a:rPr lang="en-US" dirty="0" err="1"/>
              <a:t>d'asilo</a:t>
            </a:r>
            <a:r>
              <a:rPr lang="en-US" dirty="0"/>
              <a:t> </a:t>
            </a:r>
            <a:r>
              <a:rPr lang="en-US" dirty="0" err="1"/>
              <a:t>agli</a:t>
            </a:r>
            <a:r>
              <a:rPr lang="en-US" dirty="0"/>
              <a:t> </a:t>
            </a:r>
            <a:r>
              <a:rPr lang="en-US" dirty="0" err="1"/>
              <a:t>stranieri</a:t>
            </a:r>
            <a:endParaRPr lang="en-US" dirty="0"/>
          </a:p>
        </p:txBody>
      </p:sp>
      <p:pic>
        <p:nvPicPr>
          <p:cNvPr id="5" name="Segnaposto contenuto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8394" y="2012370"/>
            <a:ext cx="5469466" cy="306290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794075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0">
            <a:extLst>
              <a:ext uri="{FF2B5EF4-FFF2-40B4-BE49-F238E27FC236}">
                <a16:creationId xmlns:a16="http://schemas.microsoft.com/office/drawing/2014/main" id="{06824FB2-0837-4FB5-BD83-F32303E59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26A90022-5417-4ECC-BC1A-3055E8A32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127000" dir="48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6" name="Segnaposto contenuto 5"/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t="12305" r="5" b="13668"/>
          <a:stretch/>
        </p:blipFill>
        <p:spPr>
          <a:xfrm>
            <a:off x="486138" y="486353"/>
            <a:ext cx="11227442" cy="5885080"/>
          </a:xfrm>
          <a:prstGeom prst="rect">
            <a:avLst/>
          </a:prstGeom>
        </p:spPr>
      </p:pic>
      <p:sp>
        <p:nvSpPr>
          <p:cNvPr id="18" name="Rectangle 14">
            <a:extLst>
              <a:ext uri="{FF2B5EF4-FFF2-40B4-BE49-F238E27FC236}">
                <a16:creationId xmlns:a16="http://schemas.microsoft.com/office/drawing/2014/main" id="{E60E9E22-B18F-41BA-B265-B5EC4E88A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>
                <a:solidFill>
                  <a:schemeClr val="tx1"/>
                </a:solidFill>
              </a:rPr>
              <a:t>Art.11: Italy repudiates war as an instrument of offense </a:t>
            </a:r>
          </a:p>
        </p:txBody>
      </p:sp>
      <p:cxnSp>
        <p:nvCxnSpPr>
          <p:cNvPr id="28" name="Straight Connector 16">
            <a:extLst>
              <a:ext uri="{FF2B5EF4-FFF2-40B4-BE49-F238E27FC236}">
                <a16:creationId xmlns:a16="http://schemas.microsoft.com/office/drawing/2014/main" id="{197422B7-70DC-4B4A-A29D-3FEFBC52F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1AFF5F-7595-4380-8F26-D01582E8C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>
                <a:solidFill>
                  <a:schemeClr val="tx1"/>
                </a:solidFill>
              </a:rPr>
              <a:t>Art.11: L'Italia ripudia la guerra come strumento di offesa </a:t>
            </a:r>
          </a:p>
        </p:txBody>
      </p:sp>
      <p:grpSp>
        <p:nvGrpSpPr>
          <p:cNvPr id="29" name="Group 18">
            <a:extLst>
              <a:ext uri="{FF2B5EF4-FFF2-40B4-BE49-F238E27FC236}">
                <a16:creationId xmlns:a16="http://schemas.microsoft.com/office/drawing/2014/main" id="{8BB24324-5A4E-4C42-935B-753C3E59F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56762" y="2"/>
            <a:ext cx="658368" cy="6856213"/>
            <a:chOff x="5756762" y="2"/>
            <a:chExt cx="658368" cy="6856213"/>
          </a:xfrm>
        </p:grpSpPr>
        <p:sp useBgFill="1">
          <p:nvSpPr>
            <p:cNvPr id="20" name="Rounded Rectangle 24">
              <a:extLst>
                <a:ext uri="{FF2B5EF4-FFF2-40B4-BE49-F238E27FC236}">
                  <a16:creationId xmlns:a16="http://schemas.microsoft.com/office/drawing/2014/main" id="{08C64383-1D43-4B64-9FEE-83A353A01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63086" y="426382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0">
              <a:extLst>
                <a:ext uri="{FF2B5EF4-FFF2-40B4-BE49-F238E27FC236}">
                  <a16:creationId xmlns:a16="http://schemas.microsoft.com/office/drawing/2014/main" id="{F3794BD8-B07A-436C-ABAE-C8332F2EE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sp useBgFill="1">
          <p:nvSpPr>
            <p:cNvPr id="31" name="Rounded Rectangle 26">
              <a:extLst>
                <a:ext uri="{FF2B5EF4-FFF2-40B4-BE49-F238E27FC236}">
                  <a16:creationId xmlns:a16="http://schemas.microsoft.com/office/drawing/2014/main" id="{67CC6EE7-19BF-4297-B8A8-674EEFDB9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63086" y="5769570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22">
              <a:extLst>
                <a:ext uri="{FF2B5EF4-FFF2-40B4-BE49-F238E27FC236}">
                  <a16:creationId xmlns:a16="http://schemas.microsoft.com/office/drawing/2014/main" id="{F7B947B7-61FC-4697-BB5C-F6A89C4E6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3975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9">
            <a:extLst>
              <a:ext uri="{FF2B5EF4-FFF2-40B4-BE49-F238E27FC236}">
                <a16:creationId xmlns:a16="http://schemas.microsoft.com/office/drawing/2014/main" id="{95177EBB-CFE5-4956-BEF9-46051963B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85"/>
            <a:ext cx="12192000" cy="68562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42B1246B-BFF7-432E-91F4-BD5976CDA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5" name="Segnaposto contenuto 4"/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2575" r="1" b="15304"/>
          <a:stretch/>
        </p:blipFill>
        <p:spPr>
          <a:xfrm>
            <a:off x="486138" y="486353"/>
            <a:ext cx="11227442" cy="5885080"/>
          </a:xfrm>
          <a:prstGeom prst="rect">
            <a:avLst/>
          </a:prstGeom>
        </p:spPr>
      </p:pic>
      <p:cxnSp>
        <p:nvCxnSpPr>
          <p:cNvPr id="13" name="Straight Connector 13">
            <a:extLst>
              <a:ext uri="{FF2B5EF4-FFF2-40B4-BE49-F238E27FC236}">
                <a16:creationId xmlns:a16="http://schemas.microsoft.com/office/drawing/2014/main" id="{A8AD5635-2280-43AD-B912-ABA456022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70123" y="3594428"/>
            <a:ext cx="8138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5">
            <a:extLst>
              <a:ext uri="{FF2B5EF4-FFF2-40B4-BE49-F238E27FC236}">
                <a16:creationId xmlns:a16="http://schemas.microsoft.com/office/drawing/2014/main" id="{4C6BCF18-14D6-4F32-8F14-1BDDACB63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24403" y="1113698"/>
            <a:ext cx="8229600" cy="234526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>
                <a:solidFill>
                  <a:schemeClr val="bg1"/>
                </a:solidFill>
              </a:rPr>
              <a:t>Art.12: The italian flag is the green white red tricolor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CEFA19E-B866-423F-8DFA-7533FC01A3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3003" y="3729894"/>
            <a:ext cx="7772400" cy="1320802"/>
          </a:xfrm>
        </p:spPr>
        <p:txBody>
          <a:bodyPr>
            <a:norm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Art.12: la bandiera italiana è il tricolore verde bianco rosso</a:t>
            </a:r>
          </a:p>
        </p:txBody>
      </p:sp>
      <p:grpSp>
        <p:nvGrpSpPr>
          <p:cNvPr id="23" name="Group 17">
            <a:extLst>
              <a:ext uri="{FF2B5EF4-FFF2-40B4-BE49-F238E27FC236}">
                <a16:creationId xmlns:a16="http://schemas.microsoft.com/office/drawing/2014/main" id="{8EE0B2C4-662B-49D2-9347-AE3E1A3FD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56762" y="2"/>
            <a:ext cx="658368" cy="6856213"/>
            <a:chOff x="5756762" y="2"/>
            <a:chExt cx="658368" cy="6856213"/>
          </a:xfrm>
        </p:grpSpPr>
        <p:sp useBgFill="1">
          <p:nvSpPr>
            <p:cNvPr id="25" name="Rounded Rectangle 20">
              <a:extLst>
                <a:ext uri="{FF2B5EF4-FFF2-40B4-BE49-F238E27FC236}">
                  <a16:creationId xmlns:a16="http://schemas.microsoft.com/office/drawing/2014/main" id="{0198DF46-6765-4000-86C1-DE523729E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63086" y="426382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19">
              <a:extLst>
                <a:ext uri="{FF2B5EF4-FFF2-40B4-BE49-F238E27FC236}">
                  <a16:creationId xmlns:a16="http://schemas.microsoft.com/office/drawing/2014/main" id="{0A51A0C6-8760-4900-9C84-407DA025B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sp useBgFill="1">
          <p:nvSpPr>
            <p:cNvPr id="28" name="Rounded Rectangle 23">
              <a:extLst>
                <a:ext uri="{FF2B5EF4-FFF2-40B4-BE49-F238E27FC236}">
                  <a16:creationId xmlns:a16="http://schemas.microsoft.com/office/drawing/2014/main" id="{733FE318-0DA3-4162-95B3-12B2C6C43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63086" y="5769570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1">
              <a:extLst>
                <a:ext uri="{FF2B5EF4-FFF2-40B4-BE49-F238E27FC236}">
                  <a16:creationId xmlns:a16="http://schemas.microsoft.com/office/drawing/2014/main" id="{67669D81-1C5E-4899-B0ED-9CB1D8CDB1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0156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824FB2-0837-4FB5-BD83-F32303E59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A90022-5417-4ECC-BC1A-3055E8A32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127000" dir="48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t="21472" r="1" b="1"/>
          <a:stretch/>
        </p:blipFill>
        <p:spPr>
          <a:xfrm>
            <a:off x="486138" y="486353"/>
            <a:ext cx="11227442" cy="5885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60E9E22-B18F-41BA-B265-B5EC4E88A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Autofit/>
          </a:bodyPr>
          <a:lstStyle/>
          <a:p>
            <a:r>
              <a:rPr lang="it-IT" sz="8000" dirty="0">
                <a:solidFill>
                  <a:srgbClr val="FF0000"/>
                </a:solidFill>
                <a:latin typeface="Edwardian Script ITC"/>
              </a:rPr>
              <a:t>End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7422B7-70DC-4B4A-A29D-3FEFBC52F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ottotitolo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it-IT">
                <a:solidFill>
                  <a:schemeClr val="tx1"/>
                </a:solidFill>
              </a:rPr>
              <a:t>Michele Gugielmi</a:t>
            </a:r>
          </a:p>
          <a:p>
            <a:r>
              <a:rPr lang="it-IT">
                <a:solidFill>
                  <a:schemeClr val="tx1"/>
                </a:solidFill>
              </a:rPr>
              <a:t>Giorgio Natile</a:t>
            </a:r>
          </a:p>
          <a:p>
            <a:r>
              <a:rPr lang="it-IT">
                <a:solidFill>
                  <a:schemeClr val="tx1"/>
                </a:solidFill>
              </a:rPr>
              <a:t>Gianluca Mezzapesa </a:t>
            </a:r>
          </a:p>
          <a:p>
            <a:r>
              <a:rPr lang="it-IT">
                <a:solidFill>
                  <a:schemeClr val="tx1"/>
                </a:solidFill>
              </a:rPr>
              <a:t>Alessandro Pesce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BB24324-5A4E-4C42-935B-753C3E59F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56762" y="2"/>
            <a:ext cx="658368" cy="6856213"/>
            <a:chOff x="5756762" y="2"/>
            <a:chExt cx="658368" cy="6856213"/>
          </a:xfrm>
        </p:grpSpPr>
        <p:sp useBgFill="1">
          <p:nvSpPr>
            <p:cNvPr id="19" name="Rounded Rectangle 24">
              <a:extLst>
                <a:ext uri="{FF2B5EF4-FFF2-40B4-BE49-F238E27FC236}">
                  <a16:creationId xmlns:a16="http://schemas.microsoft.com/office/drawing/2014/main" id="{08C64383-1D43-4B64-9FEE-83A353A01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63086" y="426382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3794BD8-B07A-436C-ABAE-C8332F2EE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sp useBgFill="1">
          <p:nvSpPr>
            <p:cNvPr id="21" name="Rounded Rectangle 26">
              <a:extLst>
                <a:ext uri="{FF2B5EF4-FFF2-40B4-BE49-F238E27FC236}">
                  <a16:creationId xmlns:a16="http://schemas.microsoft.com/office/drawing/2014/main" id="{67CC6EE7-19BF-4297-B8A8-674EEFDB9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63086" y="5769570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7B947B7-61FC-4697-BB5C-F6A89C4E6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7378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177EBB-CFE5-4956-BEF9-46051963B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85"/>
            <a:ext cx="12192000" cy="68562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B1246B-BFF7-432E-91F4-BD5976CDA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3" name="Immagine 3" descr="Immagine che contiene testo, persona&#10;&#10;Descrizione generata automaticamente">
            <a:extLst>
              <a:ext uri="{FF2B5EF4-FFF2-40B4-BE49-F238E27FC236}">
                <a16:creationId xmlns:a16="http://schemas.microsoft.com/office/drawing/2014/main" id="{A1FE4CA2-B3BC-4BD1-A953-37A7121E0E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15540" r="1" b="11240"/>
          <a:stretch/>
        </p:blipFill>
        <p:spPr>
          <a:xfrm>
            <a:off x="486137" y="486352"/>
            <a:ext cx="11227443" cy="58779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AD5635-2280-43AD-B912-ABA456022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70123" y="3594428"/>
            <a:ext cx="8138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4C6BCF18-14D6-4F32-8F14-1BDDACB63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24403" y="1113698"/>
            <a:ext cx="8229600" cy="234526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>
                <a:solidFill>
                  <a:schemeClr val="bg1"/>
                </a:solidFill>
              </a:rPr>
              <a:t>These are the most important objectives that the state intends to achieve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E29204CA-3E3F-4879-9667-489EA1231F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3003" y="3729894"/>
            <a:ext cx="7772400" cy="1320802"/>
          </a:xfrm>
        </p:spPr>
        <p:txBody>
          <a:bodyPr>
            <a:norm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Si tratta degli obbiettivi più importanti che lo stato intende raggiungere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EE0B2C4-662B-49D2-9347-AE3E1A3FD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56762" y="2"/>
            <a:ext cx="658368" cy="6856213"/>
            <a:chOff x="5756762" y="2"/>
            <a:chExt cx="658368" cy="6856213"/>
          </a:xfrm>
        </p:grpSpPr>
        <p:sp useBgFill="1">
          <p:nvSpPr>
            <p:cNvPr id="6" name="Rounded Rectangle 20">
              <a:extLst>
                <a:ext uri="{FF2B5EF4-FFF2-40B4-BE49-F238E27FC236}">
                  <a16:creationId xmlns:a16="http://schemas.microsoft.com/office/drawing/2014/main" id="{0198DF46-6765-4000-86C1-DE523729E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63086" y="426382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A51A0C6-8760-4900-9C84-407DA025B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sp useBgFill="1">
          <p:nvSpPr>
            <p:cNvPr id="7" name="Rounded Rectangle 23">
              <a:extLst>
                <a:ext uri="{FF2B5EF4-FFF2-40B4-BE49-F238E27FC236}">
                  <a16:creationId xmlns:a16="http://schemas.microsoft.com/office/drawing/2014/main" id="{733FE318-0DA3-4162-95B3-12B2C6C43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63086" y="5769570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7669D81-1C5E-4899-B0ED-9CB1D8CDB1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6443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7">
            <a:extLst>
              <a:ext uri="{FF2B5EF4-FFF2-40B4-BE49-F238E27FC236}">
                <a16:creationId xmlns:a16="http://schemas.microsoft.com/office/drawing/2014/main" id="{5E6E1520-2FF6-4854-9AF4-AEF2311B5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39" name="Rectangle 38">
              <a:extLst>
                <a:ext uri="{FF2B5EF4-FFF2-40B4-BE49-F238E27FC236}">
                  <a16:creationId xmlns:a16="http://schemas.microsoft.com/office/drawing/2014/main" id="{BA5D1594-F7BA-4C1C-9385-FD09BD2A6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51BC212-81ED-4D4F-A9E1-FE62C9B06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A2993D6C-D352-4196-8909-21BFE98637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C52BDAD-556E-4C4C-B776-FD44D9082A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46D91A09-3DF6-490E-955F-8671B86A13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DEAA77F7-514B-46E6-980A-60EF524833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6017" y="293201"/>
            <a:ext cx="4947400" cy="284874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sz="3200" dirty="0"/>
              <a:t>Art.1: </a:t>
            </a:r>
            <a:r>
              <a:rPr lang="it-IT" sz="3200" dirty="0" err="1"/>
              <a:t>Italy</a:t>
            </a:r>
            <a:r>
              <a:rPr lang="it-IT" sz="3200" dirty="0"/>
              <a:t> </a:t>
            </a:r>
            <a:r>
              <a:rPr lang="it-IT" sz="3200" dirty="0" err="1"/>
              <a:t>is</a:t>
            </a:r>
            <a:r>
              <a:rPr lang="it-IT" sz="3200" dirty="0"/>
              <a:t> a </a:t>
            </a:r>
            <a:r>
              <a:rPr lang="it-IT" sz="3200" dirty="0" err="1"/>
              <a:t>republic</a:t>
            </a:r>
            <a:r>
              <a:rPr lang="it-IT" sz="3200" dirty="0"/>
              <a:t> </a:t>
            </a:r>
            <a:r>
              <a:rPr lang="it-IT" sz="3200" dirty="0" err="1"/>
              <a:t>founded</a:t>
            </a:r>
            <a:r>
              <a:rPr lang="it-IT" sz="3200" dirty="0"/>
              <a:t> on work</a:t>
            </a:r>
          </a:p>
        </p:txBody>
      </p:sp>
      <p:sp>
        <p:nvSpPr>
          <p:cNvPr id="45" name="Rectangle 45">
            <a:extLst>
              <a:ext uri="{FF2B5EF4-FFF2-40B4-BE49-F238E27FC236}">
                <a16:creationId xmlns:a16="http://schemas.microsoft.com/office/drawing/2014/main" id="{64D0FF6F-093D-47AB-9CBA-8BBEF7F73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5"/>
          <a:srcRect l="12901" r="20824" b="1"/>
          <a:stretch/>
        </p:blipFill>
        <p:spPr>
          <a:xfrm>
            <a:off x="1412683" y="1410217"/>
            <a:ext cx="5278777" cy="3858762"/>
          </a:xfrm>
          <a:prstGeom prst="rect">
            <a:avLst/>
          </a:prstGeom>
        </p:spPr>
      </p:pic>
      <p:cxnSp>
        <p:nvCxnSpPr>
          <p:cNvPr id="47" name="Straight Connector 47">
            <a:extLst>
              <a:ext uri="{FF2B5EF4-FFF2-40B4-BE49-F238E27FC236}">
                <a16:creationId xmlns:a16="http://schemas.microsoft.com/office/drawing/2014/main" id="{1163510C-FF2B-41B2-AEFC-A952A7507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7723714" y="2556932"/>
            <a:ext cx="3360771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/>
              <a:t>Art.1: L'Italia è una repubblica fondata sul lavoro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31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>
            <a:extLst>
              <a:ext uri="{FF2B5EF4-FFF2-40B4-BE49-F238E27FC236}">
                <a16:creationId xmlns:a16="http://schemas.microsoft.com/office/drawing/2014/main" id="{247C940C-BCEA-4B94-ADAB-E5DF93AD2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43355E07-D27F-496A-A202-82B978528A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ABE8173-1154-4FFD-A647-BE335D1BF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372EFA8A-6EE3-4B25-873B-F4CED90537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8C03B2B-142C-4AD5-8F21-0FC939548A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C6FAF349-1EBC-4906-8CCB-C668CAE690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15541360-9082-4D4C-A106-460B85E98C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50936" y="971694"/>
            <a:ext cx="4192411" cy="130449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 sz="3200" dirty="0"/>
              <a:t>Art.2: </a:t>
            </a:r>
            <a:r>
              <a:rPr lang="it-IT" sz="3200" dirty="0" err="1"/>
              <a:t>Italy</a:t>
            </a:r>
            <a:r>
              <a:rPr lang="it-IT" sz="3200" dirty="0"/>
              <a:t> </a:t>
            </a:r>
            <a:r>
              <a:rPr lang="it-IT" sz="3200" dirty="0" err="1"/>
              <a:t>recognizes</a:t>
            </a:r>
            <a:r>
              <a:rPr lang="it-IT" sz="3200" dirty="0"/>
              <a:t> the </a:t>
            </a:r>
            <a:r>
              <a:rPr lang="it-IT" sz="3200" dirty="0" err="1"/>
              <a:t>foundamental</a:t>
            </a:r>
            <a:r>
              <a:rPr lang="it-IT" sz="3200" dirty="0"/>
              <a:t> </a:t>
            </a:r>
            <a:r>
              <a:rPr lang="it-IT" sz="3200" dirty="0" err="1"/>
              <a:t>right</a:t>
            </a:r>
            <a:r>
              <a:rPr lang="it-IT" sz="3200" dirty="0"/>
              <a:t> of man</a:t>
            </a:r>
          </a:p>
        </p:txBody>
      </p:sp>
      <p:cxnSp>
        <p:nvCxnSpPr>
          <p:cNvPr id="8" name="Straight Connector 17">
            <a:extLst>
              <a:ext uri="{FF2B5EF4-FFF2-40B4-BE49-F238E27FC236}">
                <a16:creationId xmlns:a16="http://schemas.microsoft.com/office/drawing/2014/main" id="{E59A63C7-BCAC-464C-B7D5-9A713B4CA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295401" y="2493774"/>
            <a:ext cx="3660057" cy="33820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/>
              <a:t>Art.2: L'Italia riconosce i diritti fondamentali dell'uomo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8668" y="1475618"/>
            <a:ext cx="5469466" cy="3906761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263341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9A024A3-1C22-4ECE-9940-39AA528523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810B5B84-2981-4BAE-930E-26E49E4FA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C6085A8-F07A-4D3B-90E2-2CFDA84389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B6D5E93-D00D-411E-8E34-619620A9CC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96CE5CC-9673-442A-B737-1F339217A6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44967AA9-CD2C-4A63-B823-5B56765FAA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1" name="Picture 19">
                <a:extLst>
                  <a:ext uri="{FF2B5EF4-FFF2-40B4-BE49-F238E27FC236}">
                    <a16:creationId xmlns:a16="http://schemas.microsoft.com/office/drawing/2014/main" id="{E82FCE16-A312-4F38-8605-028781151C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752098" y="1406743"/>
            <a:ext cx="4319321" cy="1698086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it-IT" sz="4000" dirty="0"/>
              <a:t>Art.3: </a:t>
            </a:r>
            <a:r>
              <a:rPr lang="it-IT" sz="4000" dirty="0" err="1"/>
              <a:t>All</a:t>
            </a:r>
            <a:r>
              <a:rPr lang="it-IT" sz="4000" dirty="0"/>
              <a:t> </a:t>
            </a:r>
            <a:r>
              <a:rPr lang="it-IT" sz="4000" dirty="0" err="1"/>
              <a:t>citizens</a:t>
            </a:r>
            <a:r>
              <a:rPr lang="it-IT" sz="4000" dirty="0"/>
              <a:t> are </a:t>
            </a:r>
            <a:r>
              <a:rPr lang="it-IT" sz="4000" dirty="0" err="1"/>
              <a:t>equal</a:t>
            </a:r>
            <a:r>
              <a:rPr lang="it-IT" sz="4000" dirty="0"/>
              <a:t> </a:t>
            </a:r>
            <a:r>
              <a:rPr lang="it-IT" sz="4000" dirty="0" err="1"/>
              <a:t>before</a:t>
            </a:r>
            <a:r>
              <a:rPr lang="it-IT" sz="4000" dirty="0"/>
              <a:t> the </a:t>
            </a:r>
            <a:r>
              <a:rPr lang="it-IT" sz="4000" dirty="0" err="1"/>
              <a:t>law</a:t>
            </a:r>
            <a:endParaRPr lang="it-IT" sz="4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70FD704-521D-4F50-B096-553765205D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9045" y="3657596"/>
            <a:ext cx="4513252" cy="1933463"/>
          </a:xfrm>
        </p:spPr>
        <p:txBody>
          <a:bodyPr>
            <a:normAutofit/>
          </a:bodyPr>
          <a:lstStyle/>
          <a:p>
            <a:r>
              <a:rPr lang="it-IT" sz="2400" dirty="0">
                <a:ea typeface="+mn-lt"/>
                <a:cs typeface="+mn-lt"/>
              </a:rPr>
              <a:t>Art.3: Tutti i cittadini sono uguali davanti alla legge</a:t>
            </a:r>
          </a:p>
          <a:p>
            <a:pPr>
              <a:buNone/>
            </a:pPr>
            <a:endParaRPr lang="it-IT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CB3EA36-32FA-45B8-9C8E-B9F3520EE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/>
          <p:cNvPicPr>
            <a:picLocks noChangeAspect="1"/>
          </p:cNvPicPr>
          <p:nvPr/>
        </p:nvPicPr>
        <p:blipFill rotWithShape="1">
          <a:blip r:embed="rId5"/>
          <a:srcRect l="36125" r="9958" b="-1"/>
          <a:stretch/>
        </p:blipFill>
        <p:spPr>
          <a:xfrm>
            <a:off x="1412683" y="1410208"/>
            <a:ext cx="4348925" cy="385878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2DC478F-1B0E-4A8A-B3B9-460AB0A0F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63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177EBB-CFE5-4956-BEF9-46051963B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85"/>
            <a:ext cx="12192000" cy="68562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B1246B-BFF7-432E-91F4-BD5976CDA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3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7400DCA4-3F9B-412C-8678-96CBAFA5BF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16660" r="1" b="4910"/>
          <a:stretch/>
        </p:blipFill>
        <p:spPr>
          <a:xfrm>
            <a:off x="486137" y="486352"/>
            <a:ext cx="11227443" cy="5877900"/>
          </a:xfrm>
          <a:prstGeom prst="rect">
            <a:avLst/>
          </a:prstGeom>
        </p:spPr>
      </p:pic>
      <p:cxnSp>
        <p:nvCxnSpPr>
          <p:cNvPr id="6" name="Straight Connector 12">
            <a:extLst>
              <a:ext uri="{FF2B5EF4-FFF2-40B4-BE49-F238E27FC236}">
                <a16:creationId xmlns:a16="http://schemas.microsoft.com/office/drawing/2014/main" id="{A8AD5635-2280-43AD-B912-ABA456022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70123" y="3594428"/>
            <a:ext cx="8138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14">
            <a:extLst>
              <a:ext uri="{FF2B5EF4-FFF2-40B4-BE49-F238E27FC236}">
                <a16:creationId xmlns:a16="http://schemas.microsoft.com/office/drawing/2014/main" id="{4C6BCF18-14D6-4F32-8F14-1BDDACB63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24403" y="1113698"/>
            <a:ext cx="8229600" cy="23452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Art.4: All citizens have the right to work 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8BC8043D-F728-4A18-B9AF-4E960095D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3003" y="3729894"/>
            <a:ext cx="7772400" cy="1320802"/>
          </a:xfrm>
        </p:spPr>
        <p:txBody>
          <a:bodyPr>
            <a:norm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Art.4: Tutti i cittadini hanno diritto al lavoro</a:t>
            </a:r>
          </a:p>
        </p:txBody>
      </p:sp>
      <p:grpSp>
        <p:nvGrpSpPr>
          <p:cNvPr id="10" name="Group 16">
            <a:extLst>
              <a:ext uri="{FF2B5EF4-FFF2-40B4-BE49-F238E27FC236}">
                <a16:creationId xmlns:a16="http://schemas.microsoft.com/office/drawing/2014/main" id="{8EE0B2C4-662B-49D2-9347-AE3E1A3FD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56762" y="2"/>
            <a:ext cx="658368" cy="6856213"/>
            <a:chOff x="5756762" y="2"/>
            <a:chExt cx="658368" cy="6856213"/>
          </a:xfrm>
        </p:grpSpPr>
        <p:sp useBgFill="1">
          <p:nvSpPr>
            <p:cNvPr id="18" name="Rounded Rectangle 20">
              <a:extLst>
                <a:ext uri="{FF2B5EF4-FFF2-40B4-BE49-F238E27FC236}">
                  <a16:creationId xmlns:a16="http://schemas.microsoft.com/office/drawing/2014/main" id="{0198DF46-6765-4000-86C1-DE523729E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63086" y="426382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8">
              <a:extLst>
                <a:ext uri="{FF2B5EF4-FFF2-40B4-BE49-F238E27FC236}">
                  <a16:creationId xmlns:a16="http://schemas.microsoft.com/office/drawing/2014/main" id="{0A51A0C6-8760-4900-9C84-407DA025B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sp useBgFill="1">
          <p:nvSpPr>
            <p:cNvPr id="20" name="Rounded Rectangle 23">
              <a:extLst>
                <a:ext uri="{FF2B5EF4-FFF2-40B4-BE49-F238E27FC236}">
                  <a16:creationId xmlns:a16="http://schemas.microsoft.com/office/drawing/2014/main" id="{733FE318-0DA3-4162-95B3-12B2C6C43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63086" y="5769570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0">
              <a:extLst>
                <a:ext uri="{FF2B5EF4-FFF2-40B4-BE49-F238E27FC236}">
                  <a16:creationId xmlns:a16="http://schemas.microsoft.com/office/drawing/2014/main" id="{67669D81-1C5E-4899-B0ED-9CB1D8CDB1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659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6824FB2-0837-4FB5-BD83-F32303E59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6A90022-5417-4ECC-BC1A-3055E8A32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127000" dir="48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5" name="Segnaposto contenuto 4"/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t="20540" b="40278"/>
          <a:stretch/>
        </p:blipFill>
        <p:spPr>
          <a:xfrm>
            <a:off x="486138" y="486353"/>
            <a:ext cx="11227442" cy="588508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E60E9E22-B18F-41BA-B265-B5EC4E88A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it-IT" sz="4800" dirty="0">
                <a:solidFill>
                  <a:schemeClr val="tx1"/>
                </a:solidFill>
              </a:rPr>
              <a:t>Art.5: </a:t>
            </a:r>
            <a:r>
              <a:rPr lang="it-IT" sz="4800" dirty="0" err="1">
                <a:solidFill>
                  <a:schemeClr val="tx1"/>
                </a:solidFill>
              </a:rPr>
              <a:t>Italy</a:t>
            </a:r>
            <a:r>
              <a:rPr lang="it-IT" sz="4800" dirty="0">
                <a:solidFill>
                  <a:schemeClr val="tx1"/>
                </a:solidFill>
              </a:rPr>
              <a:t> </a:t>
            </a:r>
            <a:r>
              <a:rPr lang="it-IT" sz="4800" dirty="0" err="1">
                <a:solidFill>
                  <a:schemeClr val="tx1"/>
                </a:solidFill>
              </a:rPr>
              <a:t>is</a:t>
            </a:r>
            <a:r>
              <a:rPr lang="it-IT" sz="4800" dirty="0">
                <a:solidFill>
                  <a:schemeClr val="tx1"/>
                </a:solidFill>
              </a:rPr>
              <a:t> one and </a:t>
            </a:r>
            <a:r>
              <a:rPr lang="it-IT" sz="4800" dirty="0" err="1">
                <a:solidFill>
                  <a:schemeClr val="tx1"/>
                </a:solidFill>
              </a:rPr>
              <a:t>indivisible</a:t>
            </a:r>
            <a:r>
              <a:rPr lang="it-IT" sz="4800" dirty="0">
                <a:solidFill>
                  <a:schemeClr val="tx1"/>
                </a:solidFill>
              </a:rPr>
              <a:t> 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97422B7-70DC-4B4A-A29D-3FEFBC52F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0AC64A2-AED7-4BF8-8CA9-450A2A513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Art.5: </a:t>
            </a:r>
            <a:r>
              <a:rPr lang="en-US" dirty="0" err="1">
                <a:solidFill>
                  <a:schemeClr val="tx1"/>
                </a:solidFill>
              </a:rPr>
              <a:t>L'Italia</a:t>
            </a:r>
            <a:r>
              <a:rPr lang="en-US" dirty="0">
                <a:solidFill>
                  <a:schemeClr val="tx1"/>
                </a:solidFill>
              </a:rPr>
              <a:t> è una e </a:t>
            </a:r>
            <a:r>
              <a:rPr lang="en-US" dirty="0" err="1">
                <a:solidFill>
                  <a:schemeClr val="tx1"/>
                </a:solidFill>
              </a:rPr>
              <a:t>indivisibile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BB24324-5A4E-4C42-935B-753C3E59F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56762" y="2"/>
            <a:ext cx="658368" cy="6856213"/>
            <a:chOff x="5756762" y="2"/>
            <a:chExt cx="658368" cy="6856213"/>
          </a:xfrm>
        </p:grpSpPr>
        <p:sp useBgFill="1">
          <p:nvSpPr>
            <p:cNvPr id="34" name="Rounded Rectangle 24">
              <a:extLst>
                <a:ext uri="{FF2B5EF4-FFF2-40B4-BE49-F238E27FC236}">
                  <a16:creationId xmlns:a16="http://schemas.microsoft.com/office/drawing/2014/main" id="{08C64383-1D43-4B64-9FEE-83A353A01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63086" y="426382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3794BD8-B07A-436C-ABAE-C8332F2EE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sp useBgFill="1">
          <p:nvSpPr>
            <p:cNvPr id="36" name="Rounded Rectangle 26">
              <a:extLst>
                <a:ext uri="{FF2B5EF4-FFF2-40B4-BE49-F238E27FC236}">
                  <a16:creationId xmlns:a16="http://schemas.microsoft.com/office/drawing/2014/main" id="{67CC6EE7-19BF-4297-B8A8-674EEFDB9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63086" y="5769570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7B947B7-61FC-4697-BB5C-F6A89C4E6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2571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6" name="Picture 13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01798" y="721174"/>
            <a:ext cx="4279346" cy="183622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Art.6: The Italy protects linguistic minorities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3" descr="Immagine che contiene clipart, grafica vettoriale&#10;&#10;Descrizione generata automaticamente">
            <a:extLst>
              <a:ext uri="{FF2B5EF4-FFF2-40B4-BE49-F238E27FC236}">
                <a16:creationId xmlns:a16="http://schemas.microsoft.com/office/drawing/2014/main" id="{A24EEFD7-AF6E-45F4-81F3-E776B4BB9B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859" r="12299" b="-1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580AE2E-7DE5-4666-A801-C0A6C34F4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/>
              <a:t>Art.6: L'Italia tutela le minoranze linguistiche</a:t>
            </a:r>
          </a:p>
        </p:txBody>
      </p:sp>
    </p:spTree>
    <p:extLst>
      <p:ext uri="{BB962C8B-B14F-4D97-AF65-F5344CB8AC3E}">
        <p14:creationId xmlns:p14="http://schemas.microsoft.com/office/powerpoint/2010/main" val="221277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BCB5FBB-789B-47FD-9A26-8B3DC7AF2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91FA97-9D59-48F9-B990-2CAF67BF3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3CD631C-F900-4674-AC54-9FE7299BAF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569315C-0883-441B-8A8B-6BDE706B5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3C15351-BD7A-4EAA-9B08-4111C36C9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C87C29A-ED4D-4D46-8B1D-B2634B8A8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0101" y="982132"/>
            <a:ext cx="6354633" cy="1303867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sz="3200" dirty="0"/>
              <a:t>Art.7: The </a:t>
            </a:r>
            <a:r>
              <a:rPr lang="it-IT" sz="3200" dirty="0" err="1"/>
              <a:t>Italian</a:t>
            </a:r>
            <a:r>
              <a:rPr lang="it-IT" sz="3200" dirty="0"/>
              <a:t> state and the </a:t>
            </a:r>
            <a:r>
              <a:rPr lang="it-IT" sz="3200" dirty="0" err="1"/>
              <a:t>Catholic</a:t>
            </a:r>
            <a:r>
              <a:rPr lang="it-IT" sz="3200" dirty="0"/>
              <a:t> </a:t>
            </a:r>
            <a:r>
              <a:rPr lang="it-IT" sz="3200" dirty="0" err="1"/>
              <a:t>Churc</a:t>
            </a:r>
            <a:r>
              <a:rPr lang="it-IT" sz="3200" dirty="0"/>
              <a:t> are </a:t>
            </a:r>
            <a:r>
              <a:rPr lang="it-IT" sz="3200" dirty="0" err="1"/>
              <a:t>indipendent</a:t>
            </a:r>
            <a:r>
              <a:rPr lang="it-IT" sz="3200" dirty="0"/>
              <a:t> and </a:t>
            </a:r>
            <a:r>
              <a:rPr lang="it-IT" sz="3200" dirty="0" err="1"/>
              <a:t>sovereign</a:t>
            </a:r>
            <a:endParaRPr lang="it-IT" sz="32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355C863-70ED-4535-B24F-C8E57F68A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77057" y="2400639"/>
            <a:ext cx="5760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BD0C166-4545-4BF4-814D-13CABA6E5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85" y="2556932"/>
            <a:ext cx="6380065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Art.7: Lo </a:t>
            </a:r>
            <a:r>
              <a:rPr lang="en-US" dirty="0" err="1"/>
              <a:t>stato</a:t>
            </a:r>
            <a:r>
              <a:rPr lang="en-US" dirty="0"/>
              <a:t> </a:t>
            </a:r>
            <a:r>
              <a:rPr lang="en-US" dirty="0" err="1"/>
              <a:t>italiano</a:t>
            </a:r>
            <a:r>
              <a:rPr lang="en-US" dirty="0"/>
              <a:t> e la chiesa </a:t>
            </a:r>
            <a:r>
              <a:rPr lang="en-US" dirty="0" err="1"/>
              <a:t>cattolica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indipendenti</a:t>
            </a:r>
            <a:r>
              <a:rPr lang="en-US" dirty="0"/>
              <a:t> e </a:t>
            </a:r>
            <a:r>
              <a:rPr lang="en-US" dirty="0" err="1"/>
              <a:t>sovrani</a:t>
            </a:r>
          </a:p>
        </p:txBody>
      </p:sp>
      <p:pic>
        <p:nvPicPr>
          <p:cNvPr id="5" name="Segnaposto contenuto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6281" y="3256133"/>
            <a:ext cx="2755392" cy="2066544"/>
          </a:xfrm>
          <a:prstGeom prst="rect">
            <a:avLst/>
          </a:prstGeom>
          <a:ln w="57150" cmpd="thickThin">
            <a:noFill/>
            <a:miter lim="800000"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2467" y="1105564"/>
            <a:ext cx="2843021" cy="1812426"/>
          </a:xfrm>
          <a:prstGeom prst="rect">
            <a:avLst/>
          </a:prstGeom>
          <a:ln w="57150" cmpd="thickThin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519263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83</TotalTime>
  <Words>313</Words>
  <Application>Microsoft Office PowerPoint</Application>
  <PresentationFormat>Widescreen</PresentationFormat>
  <Paragraphs>33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9" baseType="lpstr">
      <vt:lpstr>Arial</vt:lpstr>
      <vt:lpstr>Edwardian Script ITC</vt:lpstr>
      <vt:lpstr>Garamond</vt:lpstr>
      <vt:lpstr>Organico</vt:lpstr>
      <vt:lpstr>The foundamental principles of the Italian constitution</vt:lpstr>
      <vt:lpstr>These are the most important objectives that the state intends to achieve</vt:lpstr>
      <vt:lpstr>Art.1: Italy is a republic founded on work</vt:lpstr>
      <vt:lpstr>Art.2: Italy recognizes the foundamental right of man</vt:lpstr>
      <vt:lpstr>Art.3: All citizens are equal before the law</vt:lpstr>
      <vt:lpstr>Art.4: All citizens have the right to work </vt:lpstr>
      <vt:lpstr>Art.5: Italy is one and indivisible </vt:lpstr>
      <vt:lpstr>Art.6: The Italy protects linguistic minorities</vt:lpstr>
      <vt:lpstr>Art.7: The Italian state and the Catholic Churc are indipendent and sovereign</vt:lpstr>
      <vt:lpstr>Art.8: All religious confessions are free</vt:lpstr>
      <vt:lpstr>Art.9: Italy promotes culture and scientific research</vt:lpstr>
      <vt:lpstr>Art.10: Italy recognizes the right of asylum to foreigners</vt:lpstr>
      <vt:lpstr>Art.11: Italy repudiates war as an instrument of offense </vt:lpstr>
      <vt:lpstr>Art.12: The italian flag is the green white red tricolor</vt:lpstr>
      <vt:lpstr>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foundamental principles of the Italian constitution</dc:title>
  <dc:creator>michele guglielmi</dc:creator>
  <cp:lastModifiedBy>Maria Antonietta Di Noia</cp:lastModifiedBy>
  <cp:revision>225</cp:revision>
  <dcterms:created xsi:type="dcterms:W3CDTF">2021-02-24T15:43:58Z</dcterms:created>
  <dcterms:modified xsi:type="dcterms:W3CDTF">2021-06-18T13:10:16Z</dcterms:modified>
</cp:coreProperties>
</file>