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0"/>
  <c:style val="2"/>
  <c:chart>
    <c:title>
      <c:tx>
        <c:rich>
          <a:bodyPr rot="0"/>
          <a:lstStyle/>
          <a:p>
            <a:pPr>
              <a:defRPr lang="it-IT" sz="1400" b="0" strike="noStrike" spc="-1">
                <a:solidFill>
                  <a:srgbClr val="000000"/>
                </a:solidFill>
                <a:latin typeface="Calibri"/>
              </a:defRPr>
            </a:pP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Voti in Educazione Civica a.s. 2023/2024</a:t>
            </a:r>
          </a:p>
        </c:rich>
      </c:tx>
      <c:overlay val="0"/>
      <c:spPr>
        <a:noFill/>
        <a:ln w="0">
          <a:noFill/>
        </a:ln>
      </c:spPr>
    </c:title>
    <c:autoTitleDeleted val="0"/>
    <c:view3D>
      <c:rotX val="30"/>
      <c:rotY val="150"/>
      <c:rAngAx val="0"/>
      <c:perspective val="20"/>
    </c:view3D>
    <c:floor>
      <c:thickness val="0"/>
      <c:spPr>
        <a:solidFill>
          <a:srgbClr val="D9D9D9"/>
        </a:solidFill>
        <a:ln w="0">
          <a:noFill/>
        </a:ln>
      </c:spPr>
    </c:floor>
    <c:sideWall>
      <c:thickness val="0"/>
      <c:spPr>
        <a:solidFill>
          <a:srgbClr val="D9D9D9"/>
        </a:solidFill>
        <a:ln w="0">
          <a:noFill/>
        </a:ln>
      </c:spPr>
    </c:sideWall>
    <c:backWall>
      <c:thickness val="0"/>
      <c:spPr>
        <a:solidFill>
          <a:srgbClr val="D9D9D9"/>
        </a:solidFill>
        <a:ln w="0">
          <a:noFill/>
        </a:ln>
      </c:spPr>
    </c:backWall>
    <c:plotArea>
      <c:layout/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Colonna C</c:v>
                </c:pt>
              </c:strCache>
            </c:strRef>
          </c:tx>
          <c:spPr>
            <a:solidFill>
              <a:srgbClr val="5B9BD5"/>
            </a:solidFill>
            <a:ln w="0">
              <a:noFill/>
            </a:ln>
          </c:spPr>
          <c:dPt>
            <c:idx val="0"/>
            <c:bubble3D val="0"/>
            <c:spPr>
              <a:solidFill>
                <a:srgbClr val="5B9BD5"/>
              </a:solidFill>
              <a:ln w="25560">
                <a:solidFill>
                  <a:srgbClr val="FFFFFF"/>
                </a:solidFill>
                <a:round/>
              </a:ln>
            </c:spPr>
          </c:dPt>
          <c:dPt>
            <c:idx val="1"/>
            <c:bubble3D val="0"/>
            <c:spPr>
              <a:solidFill>
                <a:srgbClr val="ED7D31"/>
              </a:solidFill>
              <a:ln w="25560">
                <a:solidFill>
                  <a:srgbClr val="FFFFFF"/>
                </a:solidFill>
                <a:round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25560">
                <a:solidFill>
                  <a:srgbClr val="FFFFFF"/>
                </a:solidFill>
                <a:round/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 w="25560">
                <a:solidFill>
                  <a:srgbClr val="FFFFFF"/>
                </a:solidFill>
                <a:round/>
              </a:ln>
            </c:spPr>
          </c:dPt>
          <c:dPt>
            <c:idx val="4"/>
            <c:bubble3D val="0"/>
            <c:spPr>
              <a:solidFill>
                <a:srgbClr val="92D050"/>
              </a:solidFill>
              <a:ln w="25560">
                <a:solidFill>
                  <a:srgbClr val="FFFFFF"/>
                </a:solidFill>
                <a:round/>
              </a:ln>
            </c:spPr>
          </c:dPt>
          <c:dLbls>
            <c:numFmt formatCode="0.00%" sourceLinked="0"/>
            <c:spPr>
              <a:solidFill>
                <a:srgbClr val="FFFFFF"/>
              </a:solidFill>
            </c:spPr>
            <c:txPr>
              <a:bodyPr wrap="square"/>
              <a:lstStyle/>
              <a:p>
                <a:pPr>
                  <a:defRPr sz="9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5"/>
                <c:pt idx="0">
                  <c:v>0-5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9-10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3</c:v>
                </c:pt>
                <c:pt idx="1">
                  <c:v>35</c:v>
                </c:pt>
                <c:pt idx="2">
                  <c:v>294</c:v>
                </c:pt>
                <c:pt idx="3">
                  <c:v>414</c:v>
                </c:pt>
                <c:pt idx="4">
                  <c:v>391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Colonna D</c:v>
                </c:pt>
              </c:strCache>
            </c:strRef>
          </c:tx>
          <c:spPr>
            <a:solidFill>
              <a:srgbClr val="ED7D31"/>
            </a:solidFill>
            <a:ln w="0">
              <a:noFill/>
            </a:ln>
          </c:spPr>
          <c:dPt>
            <c:idx val="0"/>
            <c:bubble3D val="0"/>
            <c:spPr>
              <a:solidFill>
                <a:srgbClr val="5B9BD5"/>
              </a:solidFill>
              <a:ln w="25560">
                <a:solidFill>
                  <a:srgbClr val="FFFFFF"/>
                </a:solidFill>
                <a:round/>
              </a:ln>
            </c:spPr>
          </c:dPt>
          <c:dPt>
            <c:idx val="1"/>
            <c:bubble3D val="0"/>
            <c:spPr>
              <a:solidFill>
                <a:srgbClr val="ED7D31"/>
              </a:solidFill>
              <a:ln w="25560">
                <a:solidFill>
                  <a:srgbClr val="FFFFFF"/>
                </a:solidFill>
                <a:round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 w="25560">
                <a:solidFill>
                  <a:srgbClr val="FFFFFF"/>
                </a:solidFill>
                <a:round/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 w="25560">
                <a:solidFill>
                  <a:srgbClr val="FFFFFF"/>
                </a:solidFill>
                <a:round/>
              </a:ln>
            </c:spPr>
          </c:dPt>
          <c:dPt>
            <c:idx val="4"/>
            <c:bubble3D val="0"/>
            <c:spPr>
              <a:solidFill>
                <a:srgbClr val="4472C4"/>
              </a:solidFill>
              <a:ln w="2556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1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2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3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4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howBubbleSize val="1"/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5"/>
                <c:pt idx="0">
                  <c:v>0-5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9-10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2.6385224274406301E-3</c:v>
                </c:pt>
                <c:pt idx="1">
                  <c:v>3.07827616534741E-2</c:v>
                </c:pt>
                <c:pt idx="2">
                  <c:v>0.25857519788918198</c:v>
                </c:pt>
                <c:pt idx="3">
                  <c:v>0.36411609498680703</c:v>
                </c:pt>
                <c:pt idx="4">
                  <c:v>0.343887423043096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1"/>
  </c:chart>
  <c:spPr>
    <a:solidFill>
      <a:srgbClr val="FFFFFF"/>
    </a:solidFill>
    <a:ln w="12600">
      <a:solidFill>
        <a:srgbClr val="000000"/>
      </a:solidFill>
      <a:round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165A450-901A-4132-AA1D-B5568E1E1137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822924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ABE42B9-B89E-4561-ADDC-8E4080DC0A50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5C4F5B6-61AE-408E-9AA2-64CA1D3944D7}" type="slidenum">
              <a:t>‹N›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93536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93536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422820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422820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422820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933BA8A-5FF7-4720-B080-06432CEE9F2E}" type="slidenum">
              <a:t>‹N›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9EE3962-960B-4958-BD69-4047545FFA3E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5666225-E4EB-4FCA-A92A-AF1A5F123040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7BE5EFB-486E-4334-831E-9DB62D4B413E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56DBBD5-2FE4-4163-ABE4-903DDC3FFD88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17508DF-3C8F-433F-A8EB-3D4B550A7EEF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2BC8F04-2BD7-4B52-B361-F9C41D4D0839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A3489DB-687C-43FF-A092-DC100233E169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8262BF2-462C-42C7-B921-70B135BD0C67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D07B23F-BC26-4BF6-A904-8972E0AEBCF1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E2BE9B8-853D-4055-BA7F-6E015AA8DA85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822924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4E7C3AA-5189-4DE9-9C39-CDF0720F8064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1D4AEF4-79B5-4FC2-A886-6F03E26915BB}" type="slidenum">
              <a:t>‹N›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3239640" y="193536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6022080" y="193536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457200" y="422820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/>
          </p:nvPr>
        </p:nvSpPr>
        <p:spPr>
          <a:xfrm>
            <a:off x="3239640" y="422820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/>
          </p:nvPr>
        </p:nvSpPr>
        <p:spPr>
          <a:xfrm>
            <a:off x="6022080" y="4228200"/>
            <a:ext cx="26496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B0C25CB-7470-4C5B-8B3D-70F308B6A141}" type="slidenum">
              <a:t>‹N›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51EEF3A-DC08-42C4-990F-26A642188352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7574731-1104-4380-8B83-41C26F475AAE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0D64D4-AE55-4B1B-B292-664DC2C415C6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A6EDBC3-ECA0-4913-BD4B-AD92F2F5FBDC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B2E57D9-B6B9-4759-A30C-E388CEEA8F02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0D9887A-626F-48F6-AB5B-A7D8B75D8C7C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8A38E5D-0B9F-4ED9-923A-2D5CAA90E5C8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AA2D6"/>
            </a:gs>
            <a:gs pos="100000">
              <a:srgbClr val="002B36"/>
            </a:gs>
          </a:gsLst>
          <a:path path="circle">
            <a:fillToRect l="50000" t="55000" r="50000" b="4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igura a mano libera 6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Figura a mano libera 7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" name="Gruppo 1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3" name="Figura a mano libera 11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cxn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Figura a mano libera 12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cxn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3520" y="1371600"/>
            <a:ext cx="7851240" cy="1828440"/>
          </a:xfrm>
          <a:prstGeom prst="rect">
            <a:avLst/>
          </a:prstGeom>
          <a:noFill/>
          <a:ln w="0">
            <a:noFill/>
          </a:ln>
        </p:spPr>
        <p:txBody>
          <a:bodyPr lIns="0" tIns="0" rIns="18360" bIns="0" anchor="b">
            <a:norm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it-IT" sz="5600" b="1" strike="noStrike" spc="-1">
                <a:solidFill>
                  <a:srgbClr val="50E0EA"/>
                </a:solidFill>
                <a:latin typeface="Calibri"/>
              </a:rPr>
              <a:t>Fare clic per modificare lo stile del titolo</a:t>
            </a:r>
            <a:endParaRPr lang="it-IT" sz="5600" b="0" strike="noStrike" spc="-1">
              <a:solidFill>
                <a:srgbClr val="FFFFFF"/>
              </a:solidFill>
              <a:latin typeface="Constanti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lnSpc>
                <a:spcPct val="100000"/>
              </a:lnSpc>
              <a:buNone/>
              <a:defRPr lang="it-IT" sz="1200" b="0" strike="noStrike" spc="-1">
                <a:solidFill>
                  <a:srgbClr val="D1EAED"/>
                </a:solidFill>
                <a:latin typeface="Constantia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D1EAED"/>
                </a:solidFill>
                <a:latin typeface="Constantia"/>
              </a:rPr>
              <a:t>&lt;data/ora&gt;</a:t>
            </a:r>
            <a:endParaRPr lang="it-IT" sz="1200" b="0" strike="noStrike" spc="-1"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ftr" idx="2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ctr">
              <a:buNone/>
              <a:defRPr lang="it-IT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sldNum" idx="3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it-IT" sz="1200" b="0" strike="noStrike" spc="-1">
                <a:solidFill>
                  <a:srgbClr val="D1EAED"/>
                </a:solidFill>
                <a:latin typeface="Constanti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C4467A1-3BD6-43BB-9086-E7A887209B29}" type="slidenum">
              <a:rPr lang="it-IT" sz="1200" b="0" strike="noStrike" spc="-1">
                <a:solidFill>
                  <a:srgbClr val="D1EAED"/>
                </a:solidFill>
                <a:latin typeface="Constantia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FFFFFF"/>
                </a:solidFill>
                <a:latin typeface="Constantia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100" b="0" strike="noStrike" spc="-1">
                <a:solidFill>
                  <a:srgbClr val="FFFFFF"/>
                </a:solidFill>
                <a:latin typeface="Constantia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latin typeface="Constantia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FFFFFF"/>
                </a:solidFill>
                <a:latin typeface="Constantia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latin typeface="Constantia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latin typeface="Constantia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latin typeface="Constantia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igura a mano libera 6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Figura a mano libera 7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48" name="Gruppo 1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49" name="Figura a mano libera 11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cxn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" name="Figura a mano libera 12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cxn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5000" b="0" strike="noStrike" spc="-1">
                <a:solidFill>
                  <a:srgbClr val="04617B"/>
                </a:solidFill>
                <a:latin typeface="Calibri"/>
              </a:rPr>
              <a:t>Fare clic per modificare lo stile del titolo</a:t>
            </a:r>
            <a:endParaRPr lang="it-IT" sz="50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Fare clic per modificare stili del testo dello schema</a:t>
            </a:r>
          </a:p>
          <a:p>
            <a:pPr marL="640080" lvl="1" indent="-246960">
              <a:lnSpc>
                <a:spcPct val="100000"/>
              </a:lnSpc>
              <a:spcBef>
                <a:spcPts val="47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lang="it-IT" sz="2400" b="0" strike="noStrike" spc="-1">
                <a:solidFill>
                  <a:srgbClr val="000000"/>
                </a:solidFill>
                <a:latin typeface="Constantia"/>
              </a:rPr>
              <a:t>Secondo livello</a:t>
            </a:r>
          </a:p>
          <a:p>
            <a:pPr marL="914400" lvl="2" indent="-246960">
              <a:lnSpc>
                <a:spcPct val="100000"/>
              </a:lnSpc>
              <a:spcBef>
                <a:spcPts val="420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lang="it-IT" sz="2100" b="0" strike="noStrike" spc="-1">
                <a:solidFill>
                  <a:srgbClr val="000000"/>
                </a:solidFill>
                <a:latin typeface="Constantia"/>
              </a:rPr>
              <a:t>Terzo livello</a:t>
            </a:r>
          </a:p>
          <a:p>
            <a:pPr marL="1188720" lvl="3" indent="-21024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lang="it-IT" sz="2000" b="0" strike="noStrike" spc="-1">
                <a:solidFill>
                  <a:srgbClr val="000000"/>
                </a:solidFill>
                <a:latin typeface="Constantia"/>
              </a:rPr>
              <a:t>Quarto livello</a:t>
            </a:r>
          </a:p>
          <a:p>
            <a:pPr marL="1463040" lvl="4" indent="-210240">
              <a:lnSpc>
                <a:spcPct val="100000"/>
              </a:lnSpc>
              <a:spcBef>
                <a:spcPts val="400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lang="it-IT" sz="2000" b="0" strike="noStrike" spc="-1">
                <a:solidFill>
                  <a:srgbClr val="000000"/>
                </a:solidFill>
                <a:latin typeface="Constantia"/>
              </a:rPr>
              <a:t>Quinto livello</a:t>
            </a:r>
          </a:p>
        </p:txBody>
      </p:sp>
      <p:sp>
        <p:nvSpPr>
          <p:cNvPr id="53" name="PlaceHolder 3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lnSpc>
                <a:spcPct val="100000"/>
              </a:lnSpc>
              <a:buNone/>
              <a:defRPr lang="it-IT" sz="1200" b="0" strike="noStrike" spc="-1">
                <a:solidFill>
                  <a:srgbClr val="035C75"/>
                </a:solidFill>
                <a:latin typeface="Constantia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035C75"/>
                </a:solidFill>
                <a:latin typeface="Constantia"/>
              </a:rPr>
              <a:t>&lt;data/ora&gt;</a:t>
            </a:r>
            <a:endParaRPr lang="it-IT" sz="1200" b="0" strike="noStrike" spc="-1">
              <a:latin typeface="Times New Roman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ftr" idx="5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ctr">
              <a:buNone/>
              <a:defRPr lang="it-IT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55" name="PlaceHolder 5"/>
          <p:cNvSpPr>
            <a:spLocks noGrp="1"/>
          </p:cNvSpPr>
          <p:nvPr>
            <p:ph type="sldNum" idx="6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it-IT" sz="1200" b="0" strike="noStrike" spc="-1">
                <a:solidFill>
                  <a:srgbClr val="035C75"/>
                </a:solidFill>
                <a:latin typeface="Constanti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B5368B6-6141-4C21-B40D-429CED7C6B19}" type="slidenum">
              <a:rPr lang="it-IT" sz="1200" b="0" strike="noStrike" spc="-1">
                <a:solidFill>
                  <a:srgbClr val="035C75"/>
                </a:solidFill>
                <a:latin typeface="Constantia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395640" y="2001240"/>
            <a:ext cx="7989120" cy="2435400"/>
          </a:xfrm>
          <a:prstGeom prst="rect">
            <a:avLst/>
          </a:prstGeom>
          <a:noFill/>
          <a:ln w="0">
            <a:noFill/>
          </a:ln>
        </p:spPr>
        <p:txBody>
          <a:bodyPr lIns="0" tIns="0" rIns="18360" bIns="0" anchor="b">
            <a:normAutofit fontScale="95000"/>
          </a:bodyPr>
          <a:lstStyle/>
          <a:p>
            <a:pPr algn="r">
              <a:lnSpc>
                <a:spcPct val="100000"/>
              </a:lnSpc>
              <a:buNone/>
            </a:pPr>
            <a:r>
              <a:rPr lang="it-IT" sz="5600" b="1" strike="noStrike" spc="-1">
                <a:solidFill>
                  <a:srgbClr val="50E0EA"/>
                </a:solidFill>
                <a:latin typeface="Calibri"/>
              </a:rPr>
              <a:t>RAV 2023/2024 </a:t>
            </a:r>
            <a:r>
              <a:rPr sz="5600"/>
              <a:t/>
            </a:r>
            <a:br>
              <a:rPr sz="5600"/>
            </a:br>
            <a:r>
              <a:rPr lang="it-IT" sz="5600" b="1" strike="noStrike" spc="-1">
                <a:solidFill>
                  <a:srgbClr val="50E0EA"/>
                </a:solidFill>
                <a:latin typeface="Calibri"/>
              </a:rPr>
              <a:t>Definizione ESITI e PRIORITÁ</a:t>
            </a:r>
            <a:endParaRPr lang="it-IT" sz="5600" b="0" strike="noStrike" spc="-1">
              <a:solidFill>
                <a:srgbClr val="FFFFFF"/>
              </a:solidFill>
              <a:latin typeface="Constant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1208160"/>
            <a:ext cx="8229240" cy="56448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34000"/>
          </a:bodyPr>
          <a:lstStyle/>
          <a:p>
            <a:pPr>
              <a:lnSpc>
                <a:spcPct val="100000"/>
              </a:lnSpc>
              <a:buNone/>
            </a:pPr>
            <a:r>
              <a:rPr sz="5000"/>
              <a:t/>
            </a:r>
            <a:br>
              <a:rPr sz="5000"/>
            </a:br>
            <a:r>
              <a:rPr lang="it-IT" sz="5000" b="1" strike="noStrike" spc="-1">
                <a:solidFill>
                  <a:srgbClr val="04617B"/>
                </a:solidFill>
                <a:latin typeface="Calibri"/>
              </a:rPr>
              <a:t>2. Risultati Prove INVALSI</a:t>
            </a:r>
            <a:endParaRPr lang="it-IT" sz="50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251640" y="2208240"/>
            <a:ext cx="8712720" cy="2084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 algn="just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   </a:t>
            </a:r>
            <a:r>
              <a:rPr lang="it-IT" sz="2200" b="0" strike="noStrike" spc="-1">
                <a:solidFill>
                  <a:srgbClr val="000000"/>
                </a:solidFill>
                <a:latin typeface="Constantia"/>
              </a:rPr>
              <a:t>I risultati delle prove standardizzate nazionali INVALSI delle classi seconde e quinte, la loro valutazione va rinviata in quanto il MIM non ha provveduto ancora a comunicare i risultati delle prove</a:t>
            </a:r>
          </a:p>
          <a:p>
            <a:pPr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332640"/>
            <a:ext cx="8229240" cy="86364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78000"/>
          </a:bodyPr>
          <a:lstStyle/>
          <a:p>
            <a:pPr>
              <a:lnSpc>
                <a:spcPct val="100000"/>
              </a:lnSpc>
              <a:buNone/>
            </a:pPr>
            <a:r>
              <a:rPr lang="it-IT" sz="4400" b="1" strike="noStrike" spc="-1">
                <a:solidFill>
                  <a:srgbClr val="04617B"/>
                </a:solidFill>
                <a:latin typeface="Calibri"/>
              </a:rPr>
              <a:t>3. Competenze in materia di Ed. civica</a:t>
            </a:r>
            <a:endParaRPr lang="it-IT" sz="44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6" name="CasellaDiTesto 4"/>
          <p:cNvSpPr/>
          <p:nvPr/>
        </p:nvSpPr>
        <p:spPr>
          <a:xfrm>
            <a:off x="323640" y="1340640"/>
            <a:ext cx="8208720" cy="17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it-IT" sz="2200" b="0" strike="noStrike" spc="-1">
                <a:solidFill>
                  <a:srgbClr val="000000"/>
                </a:solidFill>
                <a:latin typeface="Constantia"/>
              </a:rPr>
              <a:t>In merito infine al terzo traguardo del RAV, relativo al raggiungimento dei livelli elevati (voto 9/10) nella valutazione di Educazione civica, il risultato ottenuto nell’annualità in corso pari al 34,39% delle popolazione scolastica (391 studenti), risulta superiore all’indice stabilito nel RAV stesso (20%).</a:t>
            </a:r>
            <a:endParaRPr lang="it-IT" sz="2200" b="0" strike="noStrike" spc="-1">
              <a:latin typeface="Arial"/>
            </a:endParaRPr>
          </a:p>
        </p:txBody>
      </p:sp>
      <p:graphicFrame>
        <p:nvGraphicFramePr>
          <p:cNvPr id="107" name="Grafico 106"/>
          <p:cNvGraphicFramePr/>
          <p:nvPr/>
        </p:nvGraphicFramePr>
        <p:xfrm>
          <a:off x="1730880" y="3168000"/>
          <a:ext cx="5757120" cy="355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457200" y="1935360"/>
            <a:ext cx="8229240" cy="1997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indent="-274320" algn="ctr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In conclusione, è possibile affermare che </a:t>
            </a:r>
            <a:r>
              <a:rPr lang="it-IT" sz="2600" b="0" strike="noStrike" spc="-1">
                <a:solidFill>
                  <a:srgbClr val="FF0000"/>
                </a:solidFill>
                <a:latin typeface="Constantia"/>
              </a:rPr>
              <a:t>gli esiti del piano di miglioramento</a:t>
            </a: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 previsto per l’anno scolastico 2023/2024 sono stati raggiunti in maniera più che soddisfacente.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251640" y="440640"/>
            <a:ext cx="8712720" cy="63363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62000"/>
          </a:bodyPr>
          <a:lstStyle/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Il Rapporto di Autovalutazione compilato nel settembre 2022 e relativo al triennio 2022-2025 individua le seguenti priorità e traguardi</a:t>
            </a: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1" strike="noStrike" spc="-1">
                <a:solidFill>
                  <a:srgbClr val="000000"/>
                </a:solidFill>
                <a:latin typeface="Constantia"/>
              </a:rPr>
              <a:t> </a:t>
            </a: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1" strike="noStrike" spc="-1">
                <a:solidFill>
                  <a:srgbClr val="FF0000"/>
                </a:solidFill>
                <a:latin typeface="Constantia"/>
              </a:rPr>
              <a:t>1. Risultati Scolastici</a:t>
            </a: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0" algn="l"/>
              </a:tabLst>
            </a:pPr>
            <a:r>
              <a:rPr lang="it-IT" sz="2600" b="1" strike="noStrike" spc="-1">
                <a:solidFill>
                  <a:srgbClr val="000000"/>
                </a:solidFill>
                <a:latin typeface="Constantia"/>
              </a:rPr>
              <a:t>Priorità: </a:t>
            </a: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migliorare il successo formativo degli studenti al momento della valutazione finale degli apprendimenti.</a:t>
            </a: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0" algn="l"/>
              </a:tabLst>
            </a:pPr>
            <a:r>
              <a:rPr lang="it-IT" sz="2600" b="1" strike="noStrike" spc="-1">
                <a:solidFill>
                  <a:srgbClr val="000000"/>
                </a:solidFill>
                <a:latin typeface="Constantia"/>
              </a:rPr>
              <a:t>Traguardi: </a:t>
            </a: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mantenere entro  il 15% la percentuale degli studenti scrutinati con giudizio sospeso per debiti formativi.</a:t>
            </a: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1" strike="noStrike" spc="-1">
                <a:solidFill>
                  <a:srgbClr val="000000"/>
                </a:solidFill>
                <a:latin typeface="Constantia"/>
              </a:rPr>
              <a:t> </a:t>
            </a: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1" strike="noStrike" spc="-1">
                <a:solidFill>
                  <a:srgbClr val="FF0000"/>
                </a:solidFill>
                <a:latin typeface="Constantia"/>
              </a:rPr>
              <a:t>2.</a:t>
            </a:r>
            <a:r>
              <a:rPr lang="it-IT" sz="2600" b="1" strike="noStrike" spc="-1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2600" b="1" strike="noStrike" spc="-1">
                <a:solidFill>
                  <a:srgbClr val="FF0000"/>
                </a:solidFill>
                <a:latin typeface="Constantia"/>
              </a:rPr>
              <a:t>Risultati nelle prove standardizzate nazionali</a:t>
            </a: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0" algn="l"/>
              </a:tabLst>
            </a:pPr>
            <a:r>
              <a:rPr lang="it-IT" sz="2600" b="1" strike="noStrike" spc="-1">
                <a:solidFill>
                  <a:srgbClr val="000000"/>
                </a:solidFill>
                <a:latin typeface="Constantia"/>
              </a:rPr>
              <a:t>Priorità: </a:t>
            </a: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migliorare i risultati conseguiti dagli studenti nelle prove standardizzate nazionali del secondo e quinto anno.</a:t>
            </a: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0" algn="l"/>
              </a:tabLst>
            </a:pPr>
            <a:r>
              <a:rPr lang="en-US" sz="2600" b="1" strike="noStrike" spc="-1">
                <a:solidFill>
                  <a:srgbClr val="000000"/>
                </a:solidFill>
                <a:latin typeface="Constantia"/>
              </a:rPr>
              <a:t>Traguardi: </a:t>
            </a:r>
            <a:r>
              <a:rPr lang="en-US" sz="2600" b="0" strike="noStrike" spc="-1">
                <a:solidFill>
                  <a:srgbClr val="000000"/>
                </a:solidFill>
                <a:latin typeface="Constantia"/>
              </a:rPr>
              <a:t>mantenere tra 70% e 80% la percentuale degli studenti delle classi seconde e quinte che si attestano sui livelli 4 e 5 di Italiano e Matematica; portare all' 80% la percentuale degli studenti delle quinte che si attestano sui livelli  B2 di Inglese Reading e al 50% la percentuale degli studenti di quinta che si attestano sui livelli B2 di Listening.</a:t>
            </a: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1" strike="noStrike" spc="-1">
                <a:solidFill>
                  <a:srgbClr val="000000"/>
                </a:solidFill>
                <a:latin typeface="Constantia"/>
              </a:rPr>
              <a:t> </a:t>
            </a: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r>
              <a:rPr lang="it-IT" sz="2600" b="1" strike="noStrike" spc="-1">
                <a:solidFill>
                  <a:srgbClr val="FF0000"/>
                </a:solidFill>
                <a:latin typeface="Constantia"/>
              </a:rPr>
              <a:t>3. Competenze Chiave Europee</a:t>
            </a: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0" algn="l"/>
              </a:tabLst>
            </a:pPr>
            <a:r>
              <a:rPr lang="it-IT" sz="2600" b="1" strike="noStrike" spc="-1">
                <a:solidFill>
                  <a:srgbClr val="000000"/>
                </a:solidFill>
                <a:latin typeface="Constantia"/>
              </a:rPr>
              <a:t>Priorità: </a:t>
            </a: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favorire l'acquisizione consapevole ed omogenea della competenza chiave europea in materia di cittadinanza.</a:t>
            </a: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0" algn="l"/>
              </a:tabLst>
            </a:pPr>
            <a:r>
              <a:rPr lang="it-IT" sz="2600" b="1" strike="noStrike" spc="-1">
                <a:solidFill>
                  <a:srgbClr val="000000"/>
                </a:solidFill>
                <a:latin typeface="Constantia"/>
              </a:rPr>
              <a:t>Traguardi:</a:t>
            </a:r>
            <a:r>
              <a:rPr lang="it-IT" sz="2600" b="0" strike="noStrike" spc="-1">
                <a:solidFill>
                  <a:srgbClr val="000000"/>
                </a:solidFill>
                <a:latin typeface="Constantia"/>
              </a:rPr>
              <a:t> permettere al 25% degli studenti di raggiungere al termine del triennio 2022-2025 i livelli elevati (9/10) nella valutazione di Educazione civica.</a:t>
            </a:r>
          </a:p>
          <a:p>
            <a:pPr marL="274320" indent="-274320"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95640" y="2001240"/>
            <a:ext cx="7989120" cy="2435400"/>
          </a:xfrm>
          <a:prstGeom prst="rect">
            <a:avLst/>
          </a:prstGeom>
          <a:noFill/>
          <a:ln w="0">
            <a:noFill/>
          </a:ln>
        </p:spPr>
        <p:txBody>
          <a:bodyPr lIns="0" tIns="0" rIns="18360" bIns="0" anchor="b">
            <a:normAutofit fontScale="95000"/>
          </a:bodyPr>
          <a:lstStyle/>
          <a:p>
            <a:pPr algn="r">
              <a:lnSpc>
                <a:spcPct val="100000"/>
              </a:lnSpc>
              <a:buNone/>
            </a:pPr>
            <a:r>
              <a:rPr lang="it-IT" sz="5600" b="1" strike="noStrike" spc="-1">
                <a:solidFill>
                  <a:srgbClr val="50E0EA"/>
                </a:solidFill>
                <a:latin typeface="Calibri"/>
              </a:rPr>
              <a:t>MONITORAGGIO PDM</a:t>
            </a:r>
            <a:r>
              <a:rPr sz="5600"/>
              <a:t/>
            </a:r>
            <a:br>
              <a:rPr sz="5600"/>
            </a:br>
            <a:r>
              <a:rPr lang="it-IT" sz="5600" b="1" strike="noStrike" spc="-1">
                <a:solidFill>
                  <a:srgbClr val="50E0EA"/>
                </a:solidFill>
                <a:latin typeface="Calibri"/>
              </a:rPr>
              <a:t>2023/2024 </a:t>
            </a:r>
            <a:r>
              <a:rPr sz="5600"/>
              <a:t/>
            </a:r>
            <a:br>
              <a:rPr sz="5600"/>
            </a:br>
            <a:endParaRPr lang="it-IT" sz="5600" b="0" strike="noStrike" spc="-1">
              <a:solidFill>
                <a:srgbClr val="FFFFFF"/>
              </a:solidFill>
              <a:latin typeface="Constant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ttangolo 6"/>
          <p:cNvSpPr/>
          <p:nvPr/>
        </p:nvSpPr>
        <p:spPr>
          <a:xfrm>
            <a:off x="179640" y="692640"/>
            <a:ext cx="8712720" cy="585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it-IT" sz="2000" b="0" strike="noStrike" spc="-1">
                <a:solidFill>
                  <a:srgbClr val="000000"/>
                </a:solidFill>
                <a:latin typeface="Constantia"/>
              </a:rPr>
              <a:t>In linea con quanto previsto dal </a:t>
            </a:r>
            <a:r>
              <a:rPr lang="it-IT" sz="2000" b="0" strike="noStrike" spc="-1">
                <a:solidFill>
                  <a:srgbClr val="FF0000"/>
                </a:solidFill>
                <a:latin typeface="Constantia"/>
              </a:rPr>
              <a:t>Piano RiGenerazione Scuola</a:t>
            </a:r>
            <a:r>
              <a:rPr lang="it-IT" sz="2000" b="0" strike="noStrike" spc="-1">
                <a:solidFill>
                  <a:srgbClr val="000000"/>
                </a:solidFill>
                <a:latin typeface="Constantia"/>
              </a:rPr>
              <a:t>, il PDM della triennalità 2022-2025 affronta il tema della sostenibilità in chiave sistemica, vale a dire considerando le diverse componenti dell’abitare la scuola che riguardano non solo i saperi e le conoscenze, ma anche i comportamenti che si acquisiscono all’interno degli ambienti scolastici, la qualità degli edifici e degli spazi vissuti e infine le opportunità che il nuovo modello abitativo di scuola porta con sé. </a:t>
            </a:r>
            <a:endParaRPr lang="it-IT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it-IT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it-IT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it-IT" sz="2000" b="0" strike="noStrike" spc="-1">
                <a:solidFill>
                  <a:srgbClr val="000000"/>
                </a:solidFill>
                <a:latin typeface="Constantia"/>
              </a:rPr>
              <a:t>In tale ottica il Piano implementa nella sua configurazione i quattro pilastri su cui poggia il Piano Nazionale RiGenerazione Scuola ovvero la rigenerazione </a:t>
            </a:r>
            <a:endParaRPr lang="it-IT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it-IT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it-IT" sz="2000" b="0" strike="noStrike" spc="-1">
                <a:solidFill>
                  <a:srgbClr val="000000"/>
                </a:solidFill>
                <a:latin typeface="Constantia"/>
              </a:rPr>
              <a:t>-dei saperi,</a:t>
            </a:r>
            <a:endParaRPr lang="it-IT" sz="2000" b="0" strike="noStrike" spc="-1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it-IT" sz="2000" b="0" strike="noStrike" spc="-1">
                <a:solidFill>
                  <a:srgbClr val="000000"/>
                </a:solidFill>
                <a:latin typeface="Constantia"/>
              </a:rPr>
              <a:t>dei comportamenti</a:t>
            </a:r>
            <a:endParaRPr lang="it-IT" sz="2000" b="0" strike="noStrike" spc="-1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it-IT" sz="2000" b="0" strike="noStrike" spc="-1">
                <a:solidFill>
                  <a:srgbClr val="000000"/>
                </a:solidFill>
                <a:latin typeface="Constantia"/>
              </a:rPr>
              <a:t> delle infrastrutture e delle opportunità.</a:t>
            </a:r>
            <a:endParaRPr lang="it-IT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it-IT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it-IT" sz="2000" b="0" strike="noStrike" spc="-1">
                <a:solidFill>
                  <a:srgbClr val="000000"/>
                </a:solidFill>
                <a:latin typeface="Constantia"/>
              </a:rPr>
              <a:t>Esso è stato strutturato nei seguenti percorsi con relative articolazioni in attività e azioni caratterizzanti:</a:t>
            </a:r>
            <a:endParaRPr lang="it-IT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Immagine 95"/>
          <p:cNvPicPr/>
          <p:nvPr/>
        </p:nvPicPr>
        <p:blipFill>
          <a:blip r:embed="rId2"/>
          <a:stretch/>
        </p:blipFill>
        <p:spPr>
          <a:xfrm>
            <a:off x="900000" y="28440"/>
            <a:ext cx="7920000" cy="6755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magine 96"/>
          <p:cNvPicPr/>
          <p:nvPr/>
        </p:nvPicPr>
        <p:blipFill>
          <a:blip r:embed="rId2"/>
          <a:stretch/>
        </p:blipFill>
        <p:spPr>
          <a:xfrm>
            <a:off x="360000" y="136080"/>
            <a:ext cx="8640000" cy="6207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Immagine 97"/>
          <p:cNvPicPr/>
          <p:nvPr/>
        </p:nvPicPr>
        <p:blipFill>
          <a:blip r:embed="rId2"/>
          <a:stretch/>
        </p:blipFill>
        <p:spPr>
          <a:xfrm>
            <a:off x="540000" y="752040"/>
            <a:ext cx="7740000" cy="5387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457200" y="1935360"/>
            <a:ext cx="8362800" cy="3365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9000"/>
          </a:bodyPr>
          <a:lstStyle/>
          <a:p>
            <a:pPr marL="274320" indent="-274320">
              <a:lnSpc>
                <a:spcPct val="100000"/>
              </a:lnSpc>
              <a:spcBef>
                <a:spcPts val="439"/>
              </a:spcBef>
              <a:buNone/>
              <a:tabLst>
                <a:tab pos="0" algn="l"/>
              </a:tabLst>
            </a:pPr>
            <a:r>
              <a:rPr lang="it-IT" sz="2200" b="0" strike="noStrike" spc="-1">
                <a:solidFill>
                  <a:srgbClr val="000000"/>
                </a:solidFill>
                <a:latin typeface="Constantia"/>
              </a:rPr>
              <a:t>Tutte le progettualità messe in atto dal PDM 23-24 sono state portate a termine, conseguendo positivi riscontri sul piano del gradimento da parte degli studenti</a:t>
            </a:r>
          </a:p>
          <a:p>
            <a:pPr>
              <a:lnSpc>
                <a:spcPct val="100000"/>
              </a:lnSpc>
              <a:spcBef>
                <a:spcPts val="439"/>
              </a:spcBef>
              <a:buNone/>
              <a:tabLst>
                <a:tab pos="0" algn="l"/>
              </a:tabLst>
            </a:pPr>
            <a:endParaRPr lang="it-IT" sz="2200" b="0" strike="noStrike" spc="-1">
              <a:solidFill>
                <a:srgbClr val="000000"/>
              </a:solidFill>
              <a:latin typeface="Constantia"/>
            </a:endParaRPr>
          </a:p>
          <a:p>
            <a:pPr marL="274320" indent="-274320">
              <a:lnSpc>
                <a:spcPct val="100000"/>
              </a:lnSpc>
              <a:spcBef>
                <a:spcPts val="439"/>
              </a:spcBef>
              <a:buNone/>
              <a:tabLst>
                <a:tab pos="0" algn="l"/>
              </a:tabLst>
            </a:pPr>
            <a:r>
              <a:rPr lang="it-IT" sz="2200" b="0" strike="noStrike" spc="-1">
                <a:solidFill>
                  <a:srgbClr val="000000"/>
                </a:solidFill>
                <a:latin typeface="Constantia"/>
              </a:rPr>
              <a:t>Gli esiti del Piano afferiscono </a:t>
            </a:r>
          </a:p>
          <a:p>
            <a:pPr marL="274320" indent="-274320">
              <a:lnSpc>
                <a:spcPct val="100000"/>
              </a:lnSpc>
              <a:spcBef>
                <a:spcPts val="439"/>
              </a:spcBef>
              <a:buClr>
                <a:srgbClr val="0BD0D9"/>
              </a:buClr>
              <a:buSzPct val="95000"/>
              <a:buFont typeface="Wingdings 2" charset="2"/>
              <a:buChar char=""/>
              <a:tabLst>
                <a:tab pos="0" algn="l"/>
              </a:tabLst>
            </a:pPr>
            <a:r>
              <a:rPr lang="it-IT" sz="2200" b="0" strike="noStrike" spc="-1">
                <a:solidFill>
                  <a:srgbClr val="000000"/>
                </a:solidFill>
                <a:latin typeface="Constantia"/>
              </a:rPr>
              <a:t>ai risultati scolastici degli studenti, </a:t>
            </a:r>
          </a:p>
          <a:p>
            <a:pPr marL="274320" indent="-274320">
              <a:lnSpc>
                <a:spcPct val="100000"/>
              </a:lnSpc>
              <a:spcBef>
                <a:spcPts val="439"/>
              </a:spcBef>
              <a:buClr>
                <a:srgbClr val="0BD0D9"/>
              </a:buClr>
              <a:buSzPct val="95000"/>
              <a:buFont typeface="Wingdings 2" charset="2"/>
              <a:buChar char=""/>
              <a:tabLst>
                <a:tab pos="0" algn="l"/>
              </a:tabLst>
            </a:pPr>
            <a:r>
              <a:rPr lang="it-IT" sz="2200" b="0" strike="noStrike" spc="-1">
                <a:solidFill>
                  <a:srgbClr val="000000"/>
                </a:solidFill>
                <a:latin typeface="Constantia"/>
              </a:rPr>
              <a:t>ai risultati delle prove INVALSI,</a:t>
            </a:r>
          </a:p>
          <a:p>
            <a:pPr marL="274320" indent="-274320">
              <a:lnSpc>
                <a:spcPct val="100000"/>
              </a:lnSpc>
              <a:spcBef>
                <a:spcPts val="439"/>
              </a:spcBef>
              <a:buClr>
                <a:srgbClr val="0BD0D9"/>
              </a:buClr>
              <a:buSzPct val="95000"/>
              <a:buFont typeface="Wingdings 2" charset="2"/>
              <a:buChar char=""/>
              <a:tabLst>
                <a:tab pos="0" algn="l"/>
              </a:tabLst>
            </a:pPr>
            <a:r>
              <a:rPr lang="it-IT" sz="2200" b="0" strike="noStrike" spc="-1">
                <a:solidFill>
                  <a:srgbClr val="000000"/>
                </a:solidFill>
                <a:latin typeface="Constantia"/>
              </a:rPr>
              <a:t>ai risultati relativi all’acquisizione delle competenze in materia di Educazione civica. </a:t>
            </a:r>
          </a:p>
          <a:p>
            <a:pPr>
              <a:lnSpc>
                <a:spcPct val="100000"/>
              </a:lnSpc>
              <a:spcBef>
                <a:spcPts val="519"/>
              </a:spcBef>
              <a:buNone/>
              <a:tabLst>
                <a:tab pos="0" algn="l"/>
              </a:tabLst>
            </a:pPr>
            <a:endParaRPr lang="it-IT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78760" y="-27360"/>
            <a:ext cx="8229240" cy="79164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49000"/>
          </a:bodyPr>
          <a:lstStyle/>
          <a:p>
            <a:pPr>
              <a:lnSpc>
                <a:spcPct val="100000"/>
              </a:lnSpc>
              <a:buNone/>
            </a:pPr>
            <a:r>
              <a:rPr sz="5000"/>
              <a:t/>
            </a:r>
            <a:br>
              <a:rPr sz="5000"/>
            </a:br>
            <a:r>
              <a:rPr lang="it-IT" sz="5000" b="1" strike="noStrike" spc="-1">
                <a:solidFill>
                  <a:srgbClr val="04617B"/>
                </a:solidFill>
                <a:latin typeface="Calibri"/>
              </a:rPr>
              <a:t>1. Risultati Scolastici</a:t>
            </a:r>
            <a:endParaRPr lang="it-IT" sz="50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251640" y="927360"/>
            <a:ext cx="8604000" cy="1925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274320" indent="-274320" algn="just">
              <a:lnSpc>
                <a:spcPct val="100000"/>
              </a:lnSpc>
              <a:spcBef>
                <a:spcPts val="439"/>
              </a:spcBef>
              <a:buNone/>
              <a:tabLst>
                <a:tab pos="0" algn="l"/>
              </a:tabLst>
            </a:pPr>
            <a:r>
              <a:rPr lang="it-IT" sz="2200" b="0" strike="noStrike" spc="-1">
                <a:solidFill>
                  <a:srgbClr val="000000"/>
                </a:solidFill>
                <a:latin typeface="Constantia"/>
              </a:rPr>
              <a:t>    Il numero, e quindi la percentuale, di giudizi sospesi rilevata al termine degli scrutini (</a:t>
            </a:r>
            <a:r>
              <a:rPr lang="it-IT" sz="2200" b="0" strike="noStrike" spc="-1">
                <a:solidFill>
                  <a:srgbClr val="FF0000"/>
                </a:solidFill>
                <a:latin typeface="Constantia"/>
              </a:rPr>
              <a:t>n. 57 giudizi sospesi pari al 6,6%</a:t>
            </a:r>
            <a:r>
              <a:rPr lang="it-IT" sz="2200" b="0" strike="noStrike" spc="-1">
                <a:solidFill>
                  <a:srgbClr val="000000"/>
                </a:solidFill>
                <a:latin typeface="Constantia"/>
              </a:rPr>
              <a:t>) risulta inferiore rispetto valore prefissato dal traguardo del RAV, pari al 15% degli studenti scrutinati. </a:t>
            </a:r>
          </a:p>
        </p:txBody>
      </p:sp>
      <p:pic>
        <p:nvPicPr>
          <p:cNvPr id="102" name="Immagine 101"/>
          <p:cNvPicPr/>
          <p:nvPr/>
        </p:nvPicPr>
        <p:blipFill>
          <a:blip r:embed="rId2"/>
          <a:stretch/>
        </p:blipFill>
        <p:spPr>
          <a:xfrm>
            <a:off x="1620000" y="2205360"/>
            <a:ext cx="6522480" cy="4274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317</TotalTime>
  <Words>382</Words>
  <Application>Microsoft Office PowerPoint</Application>
  <PresentationFormat>Presentazione su schermo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23" baseType="lpstr">
      <vt:lpstr>Arial</vt:lpstr>
      <vt:lpstr>Calibri</vt:lpstr>
      <vt:lpstr>Constantia</vt:lpstr>
      <vt:lpstr>DejaVu Sans</vt:lpstr>
      <vt:lpstr>StarSymbol</vt:lpstr>
      <vt:lpstr>Symbol</vt:lpstr>
      <vt:lpstr>Times New Roman</vt:lpstr>
      <vt:lpstr>Wingdings</vt:lpstr>
      <vt:lpstr>Wingdings 2</vt:lpstr>
      <vt:lpstr>Office Theme</vt:lpstr>
      <vt:lpstr>Office Theme</vt:lpstr>
      <vt:lpstr>RAV 2023/2024  Definizione ESITI e PRIORITÁ</vt:lpstr>
      <vt:lpstr>Presentazione standard di PowerPoint</vt:lpstr>
      <vt:lpstr>MONITORAGGIO PDM 2023/2024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1. Risultati Scolastici</vt:lpstr>
      <vt:lpstr> 2. Risultati Prove INVALSI</vt:lpstr>
      <vt:lpstr>3. Competenze in materia di Ed. civica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RAV 2020/2021  Definizione ESITI e PRIORITÁ</dc:title>
  <dc:subject/>
  <dc:creator>emanuela elba</dc:creator>
  <dc:description/>
  <cp:lastModifiedBy>free</cp:lastModifiedBy>
  <cp:revision>11</cp:revision>
  <dcterms:created xsi:type="dcterms:W3CDTF">2021-06-29T07:07:53Z</dcterms:created>
  <dcterms:modified xsi:type="dcterms:W3CDTF">2024-11-11T07:20:12Z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Presentazione su schermo (4:3)</vt:lpwstr>
  </property>
  <property fmtid="{D5CDD505-2E9C-101B-9397-08002B2CF9AE}" pid="3" name="Slides">
    <vt:i4>12</vt:i4>
  </property>
</Properties>
</file>